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82" r:id="rId7"/>
    <p:sldId id="260" r:id="rId8"/>
    <p:sldId id="261" r:id="rId9"/>
    <p:sldId id="262" r:id="rId10"/>
    <p:sldId id="263" r:id="rId11"/>
    <p:sldId id="264"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CA7"/>
    <a:srgbClr val="F7864E"/>
    <a:srgbClr val="F16844"/>
    <a:srgbClr val="E25249"/>
    <a:srgbClr val="FBFEB5"/>
    <a:srgbClr val="FFEA99"/>
    <a:srgbClr val="80CCA4"/>
    <a:srgbClr val="5E4FA2"/>
    <a:srgbClr val="B81D48"/>
    <a:srgbClr val="D23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38" autoAdjust="0"/>
    <p:restoredTop sz="90847" autoAdjust="0"/>
  </p:normalViewPr>
  <p:slideViewPr>
    <p:cSldViewPr snapToGrid="0">
      <p:cViewPr>
        <p:scale>
          <a:sx n="181" d="100"/>
          <a:sy n="181" d="100"/>
        </p:scale>
        <p:origin x="1672" y="-5152"/>
      </p:cViewPr>
      <p:guideLst>
        <p:guide orient="horz" pos="3168"/>
        <p:guide pos="244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Heatmap of gene expression in pseudo-bulk clusters in synovium tissues. Color represents the average normalized expression across cells in the cluster, scaled for each gene across clusters.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3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40.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10.xml"/><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4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4.png"/><Relationship Id="rId3" Type="http://schemas.openxmlformats.org/officeDocument/2006/relationships/image" Target="../media/image111.png"/><Relationship Id="rId7" Type="http://schemas.openxmlformats.org/officeDocument/2006/relationships/image" Target="../media/image114.png"/><Relationship Id="rId12"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3.png"/><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5.png"/><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0.png"/><Relationship Id="rId1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notesSlide" Target="../notesSlides/notesSlide5.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5" Type="http://schemas.openxmlformats.org/officeDocument/2006/relationships/image" Target="../media/image15.png"/><Relationship Id="rId10" Type="http://schemas.openxmlformats.org/officeDocument/2006/relationships/image" Target="../media/image51.png"/><Relationship Id="rId19" Type="http://schemas.openxmlformats.org/officeDocument/2006/relationships/image" Target="../media/image58.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emf"/><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4.png"/><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85.png"/><Relationship Id="rId4" Type="http://schemas.openxmlformats.org/officeDocument/2006/relationships/image" Target="../media/image80.png"/><Relationship Id="rId9" Type="http://schemas.openxmlformats.org/officeDocument/2006/relationships/image" Target="../media/image84.png"/></Relationships>
</file>

<file path=ppt/slides/_rels/slide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25.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a:grpSpLocks noChangeAspect="1"/>
          </p:cNvGrpSpPr>
          <p:nvPr/>
        </p:nvGrpSpPr>
        <p:grpSpPr>
          <a:xfrm>
            <a:off x="6422403" y="3039107"/>
            <a:ext cx="1034727" cy="1239379"/>
            <a:chOff x="6403953" y="3139292"/>
            <a:chExt cx="1425508" cy="1797869"/>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662592" y="3895599"/>
              <a:ext cx="1758332" cy="275609"/>
            </a:xfrm>
            <a:prstGeom prst="rect">
              <a:avLst/>
            </a:prstGeom>
            <a:noFill/>
          </p:spPr>
          <p:txBody>
            <a:bodyPr wrap="none" rtlCol="0">
              <a:spAutoFit/>
            </a:bodyPr>
            <a:lstStyle/>
            <a:p>
              <a:pPr algn="ctr"/>
              <a:r>
                <a:rPr lang="en-US" sz="700" dirty="0"/>
                <a:t>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480785" y="3880653"/>
              <a:ext cx="1758332" cy="275609"/>
            </a:xfrm>
            <a:prstGeom prst="rect">
              <a:avLst/>
            </a:prstGeom>
            <a:noFill/>
          </p:spPr>
          <p:txBody>
            <a:bodyPr wrap="none" rtlCol="0">
              <a:spAutoFit/>
            </a:bodyPr>
            <a:lstStyle/>
            <a:p>
              <a:pPr algn="ctr"/>
              <a:r>
                <a:rPr lang="en-US" sz="700" dirty="0"/>
                <a:t>Incoming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739110"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89376"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4"/>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5"/>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4"/>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504874"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6"/>
          <a:srcRect l="12107" t="24254" r="61832" b="71249"/>
          <a:stretch/>
        </p:blipFill>
        <p:spPr>
          <a:xfrm>
            <a:off x="4878132"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35789"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75698"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48857"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48857"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48857"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24975"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6"/>
          <a:srcRect l="12090" t="33316" r="61343" b="41898"/>
          <a:stretch/>
        </p:blipFill>
        <p:spPr>
          <a:xfrm>
            <a:off x="4880919"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7"/>
          <a:srcRect l="11340" t="39922" r="61779" b="48547"/>
          <a:stretch/>
        </p:blipFill>
        <p:spPr>
          <a:xfrm>
            <a:off x="4848889"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45233"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602318"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45522"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53836"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84856"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913784"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71639"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42712" y="6983871"/>
            <a:ext cx="333746" cy="200055"/>
          </a:xfrm>
          <a:prstGeom prst="rect">
            <a:avLst/>
          </a:prstGeom>
          <a:noFill/>
        </p:spPr>
        <p:txBody>
          <a:bodyPr wrap="none" rtlCol="0">
            <a:spAutoFit/>
          </a:bodyPr>
          <a:lstStyle/>
          <a:p>
            <a:r>
              <a:rPr lang="en-US" sz="700" dirty="0"/>
              <a:t>p48</a:t>
            </a:r>
          </a:p>
        </p:txBody>
      </p:sp>
      <p:grpSp>
        <p:nvGrpSpPr>
          <p:cNvPr id="53" name="Group 52">
            <a:extLst>
              <a:ext uri="{FF2B5EF4-FFF2-40B4-BE49-F238E27FC236}">
                <a16:creationId xmlns:a16="http://schemas.microsoft.com/office/drawing/2014/main" id="{5C04C647-A5D8-022C-8E3B-B6EBD723B73F}"/>
              </a:ext>
            </a:extLst>
          </p:cNvPr>
          <p:cNvGrpSpPr/>
          <p:nvPr/>
        </p:nvGrpSpPr>
        <p:grpSpPr>
          <a:xfrm>
            <a:off x="4887284" y="9448485"/>
            <a:ext cx="745710" cy="468117"/>
            <a:chOff x="4451764" y="9317207"/>
            <a:chExt cx="745710" cy="468117"/>
          </a:xfrm>
        </p:grpSpPr>
        <p:pic>
          <p:nvPicPr>
            <p:cNvPr id="56" name="Picture 55" descr="A close-up of a color chart&#10;&#10;Description automatically generated">
              <a:extLst>
                <a:ext uri="{FF2B5EF4-FFF2-40B4-BE49-F238E27FC236}">
                  <a16:creationId xmlns:a16="http://schemas.microsoft.com/office/drawing/2014/main" id="{DA0C3FA1-CFA5-D3A0-4CC0-F6C52263A1B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57" name="Rectangle 56">
              <a:extLst>
                <a:ext uri="{FF2B5EF4-FFF2-40B4-BE49-F238E27FC236}">
                  <a16:creationId xmlns:a16="http://schemas.microsoft.com/office/drawing/2014/main" id="{3F0F9084-5857-E137-44EE-5CDD271CC4B5}"/>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a:extLst>
                <a:ext uri="{FF2B5EF4-FFF2-40B4-BE49-F238E27FC236}">
                  <a16:creationId xmlns:a16="http://schemas.microsoft.com/office/drawing/2014/main" id="{72825194-6C5F-5B5D-EAA6-40D883992A49}"/>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896" name="TextBox 895">
              <a:extLst>
                <a:ext uri="{FF2B5EF4-FFF2-40B4-BE49-F238E27FC236}">
                  <a16:creationId xmlns:a16="http://schemas.microsoft.com/office/drawing/2014/main" id="{08FA97CD-87BE-A9CD-3FEC-2B4FA22FD9F4}"/>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99" name="TextBox 898">
              <a:extLst>
                <a:ext uri="{FF2B5EF4-FFF2-40B4-BE49-F238E27FC236}">
                  <a16:creationId xmlns:a16="http://schemas.microsoft.com/office/drawing/2014/main" id="{BB2619A2-AD44-812F-3628-E6E746880F79}"/>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01" name="TextBox 900">
              <a:extLst>
                <a:ext uri="{FF2B5EF4-FFF2-40B4-BE49-F238E27FC236}">
                  <a16:creationId xmlns:a16="http://schemas.microsoft.com/office/drawing/2014/main" id="{E6CE7A6E-0D84-59B0-90FB-98F2D939B72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02" name="TextBox 901">
              <a:extLst>
                <a:ext uri="{FF2B5EF4-FFF2-40B4-BE49-F238E27FC236}">
                  <a16:creationId xmlns:a16="http://schemas.microsoft.com/office/drawing/2014/main" id="{2D0B06D7-D9D8-E71F-6051-60163AD596DA}"/>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03" name="Group 902">
            <a:extLst>
              <a:ext uri="{FF2B5EF4-FFF2-40B4-BE49-F238E27FC236}">
                <a16:creationId xmlns:a16="http://schemas.microsoft.com/office/drawing/2014/main" id="{FE8820D4-6387-958D-FA8B-34F49DA237CF}"/>
              </a:ext>
            </a:extLst>
          </p:cNvPr>
          <p:cNvGrpSpPr/>
          <p:nvPr/>
        </p:nvGrpSpPr>
        <p:grpSpPr>
          <a:xfrm>
            <a:off x="5644316" y="9448486"/>
            <a:ext cx="745710" cy="468117"/>
            <a:chOff x="5045489" y="9348957"/>
            <a:chExt cx="745710" cy="468117"/>
          </a:xfrm>
        </p:grpSpPr>
        <p:pic>
          <p:nvPicPr>
            <p:cNvPr id="913" name="Picture 912">
              <a:extLst>
                <a:ext uri="{FF2B5EF4-FFF2-40B4-BE49-F238E27FC236}">
                  <a16:creationId xmlns:a16="http://schemas.microsoft.com/office/drawing/2014/main" id="{1DD86F6C-7963-AA4C-5565-679F734016FC}"/>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14" name="Group 913">
              <a:extLst>
                <a:ext uri="{FF2B5EF4-FFF2-40B4-BE49-F238E27FC236}">
                  <a16:creationId xmlns:a16="http://schemas.microsoft.com/office/drawing/2014/main" id="{D947C9EC-A844-305E-75FB-FFE486F5D016}"/>
                </a:ext>
              </a:extLst>
            </p:cNvPr>
            <p:cNvGrpSpPr/>
            <p:nvPr/>
          </p:nvGrpSpPr>
          <p:grpSpPr>
            <a:xfrm>
              <a:off x="5045489" y="9348957"/>
              <a:ext cx="745710" cy="468117"/>
              <a:chOff x="4451764" y="9317207"/>
              <a:chExt cx="745710" cy="468117"/>
            </a:xfrm>
          </p:grpSpPr>
          <p:sp>
            <p:nvSpPr>
              <p:cNvPr id="915" name="Rectangle 914">
                <a:extLst>
                  <a:ext uri="{FF2B5EF4-FFF2-40B4-BE49-F238E27FC236}">
                    <a16:creationId xmlns:a16="http://schemas.microsoft.com/office/drawing/2014/main" id="{4C350F69-6E89-F4F3-BE4E-B4C91F22E488}"/>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16" name="TextBox 915">
                <a:extLst>
                  <a:ext uri="{FF2B5EF4-FFF2-40B4-BE49-F238E27FC236}">
                    <a16:creationId xmlns:a16="http://schemas.microsoft.com/office/drawing/2014/main" id="{627B41D1-450A-E1EA-F825-33DA3F1D029C}"/>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17" name="TextBox 916">
                <a:extLst>
                  <a:ext uri="{FF2B5EF4-FFF2-40B4-BE49-F238E27FC236}">
                    <a16:creationId xmlns:a16="http://schemas.microsoft.com/office/drawing/2014/main" id="{4D084B60-A26D-7A3A-A771-2D74B40B96DF}"/>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18" name="TextBox 917">
                <a:extLst>
                  <a:ext uri="{FF2B5EF4-FFF2-40B4-BE49-F238E27FC236}">
                    <a16:creationId xmlns:a16="http://schemas.microsoft.com/office/drawing/2014/main" id="{6AB96EAF-E5F1-DCA6-BCEB-51674F905F8C}"/>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19" name="TextBox 918">
                <a:extLst>
                  <a:ext uri="{FF2B5EF4-FFF2-40B4-BE49-F238E27FC236}">
                    <a16:creationId xmlns:a16="http://schemas.microsoft.com/office/drawing/2014/main" id="{C19A743C-3324-CC64-4852-9FADF85B3DA3}"/>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0" name="TextBox 919">
                <a:extLst>
                  <a:ext uri="{FF2B5EF4-FFF2-40B4-BE49-F238E27FC236}">
                    <a16:creationId xmlns:a16="http://schemas.microsoft.com/office/drawing/2014/main" id="{9BF3C3C6-6A3D-CA98-21DF-2A4F7B3F0291}"/>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nvGrpSpPr>
          <p:cNvPr id="921" name="Group 920">
            <a:extLst>
              <a:ext uri="{FF2B5EF4-FFF2-40B4-BE49-F238E27FC236}">
                <a16:creationId xmlns:a16="http://schemas.microsoft.com/office/drawing/2014/main" id="{E2CB7C4E-DBFD-902A-6498-DD208BD36F5A}"/>
              </a:ext>
            </a:extLst>
          </p:cNvPr>
          <p:cNvGrpSpPr/>
          <p:nvPr/>
        </p:nvGrpSpPr>
        <p:grpSpPr>
          <a:xfrm>
            <a:off x="6420759" y="5800435"/>
            <a:ext cx="745710" cy="468117"/>
            <a:chOff x="4451764" y="9317207"/>
            <a:chExt cx="745710" cy="468117"/>
          </a:xfrm>
        </p:grpSpPr>
        <p:pic>
          <p:nvPicPr>
            <p:cNvPr id="922" name="Picture 921" descr="A close-up of a color chart&#10;&#10;Description automatically generated">
              <a:extLst>
                <a:ext uri="{FF2B5EF4-FFF2-40B4-BE49-F238E27FC236}">
                  <a16:creationId xmlns:a16="http://schemas.microsoft.com/office/drawing/2014/main" id="{37AFABFD-A483-546D-C6CD-792ED8CC6A7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923" name="Rectangle 922">
              <a:extLst>
                <a:ext uri="{FF2B5EF4-FFF2-40B4-BE49-F238E27FC236}">
                  <a16:creationId xmlns:a16="http://schemas.microsoft.com/office/drawing/2014/main" id="{BDCEDD29-577C-F643-0028-5B0F2498A684}"/>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24" name="TextBox 923">
              <a:extLst>
                <a:ext uri="{FF2B5EF4-FFF2-40B4-BE49-F238E27FC236}">
                  <a16:creationId xmlns:a16="http://schemas.microsoft.com/office/drawing/2014/main" id="{FFD3067C-E1FA-ED4F-6E4B-0B0129A51761}"/>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925" name="TextBox 924">
              <a:extLst>
                <a:ext uri="{FF2B5EF4-FFF2-40B4-BE49-F238E27FC236}">
                  <a16:creationId xmlns:a16="http://schemas.microsoft.com/office/drawing/2014/main" id="{4F5F5FF9-B0EC-DC4F-DC00-2965DD8A55EA}"/>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26" name="TextBox 925">
              <a:extLst>
                <a:ext uri="{FF2B5EF4-FFF2-40B4-BE49-F238E27FC236}">
                  <a16:creationId xmlns:a16="http://schemas.microsoft.com/office/drawing/2014/main" id="{98374A32-95B5-55E7-ACB7-9F052B0FB77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27" name="TextBox 926">
              <a:extLst>
                <a:ext uri="{FF2B5EF4-FFF2-40B4-BE49-F238E27FC236}">
                  <a16:creationId xmlns:a16="http://schemas.microsoft.com/office/drawing/2014/main" id="{EF3A0D74-7FC4-58C9-FD6E-59A5C3E6B141}"/>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8" name="TextBox 927">
              <a:extLst>
                <a:ext uri="{FF2B5EF4-FFF2-40B4-BE49-F238E27FC236}">
                  <a16:creationId xmlns:a16="http://schemas.microsoft.com/office/drawing/2014/main" id="{0F5486C5-202C-A4E9-2BF3-4C2039E3C65D}"/>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36" name="Group 935">
            <a:extLst>
              <a:ext uri="{FF2B5EF4-FFF2-40B4-BE49-F238E27FC236}">
                <a16:creationId xmlns:a16="http://schemas.microsoft.com/office/drawing/2014/main" id="{700CA66C-1C35-AC53-113F-58389D0EC399}"/>
              </a:ext>
            </a:extLst>
          </p:cNvPr>
          <p:cNvGrpSpPr/>
          <p:nvPr/>
        </p:nvGrpSpPr>
        <p:grpSpPr>
          <a:xfrm>
            <a:off x="6420759" y="6564541"/>
            <a:ext cx="745710" cy="468117"/>
            <a:chOff x="5045489" y="9348957"/>
            <a:chExt cx="745710" cy="468117"/>
          </a:xfrm>
        </p:grpSpPr>
        <p:pic>
          <p:nvPicPr>
            <p:cNvPr id="939" name="Picture 938">
              <a:extLst>
                <a:ext uri="{FF2B5EF4-FFF2-40B4-BE49-F238E27FC236}">
                  <a16:creationId xmlns:a16="http://schemas.microsoft.com/office/drawing/2014/main" id="{3BF48BEA-698D-E4F3-D593-A26737E129CA}"/>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40" name="Group 939">
              <a:extLst>
                <a:ext uri="{FF2B5EF4-FFF2-40B4-BE49-F238E27FC236}">
                  <a16:creationId xmlns:a16="http://schemas.microsoft.com/office/drawing/2014/main" id="{03E735FD-2D84-4224-DA1D-A7BE54020F86}"/>
                </a:ext>
              </a:extLst>
            </p:cNvPr>
            <p:cNvGrpSpPr/>
            <p:nvPr/>
          </p:nvGrpSpPr>
          <p:grpSpPr>
            <a:xfrm>
              <a:off x="5045489" y="9348957"/>
              <a:ext cx="745710" cy="468117"/>
              <a:chOff x="4451764" y="9317207"/>
              <a:chExt cx="745710" cy="468117"/>
            </a:xfrm>
          </p:grpSpPr>
          <p:sp>
            <p:nvSpPr>
              <p:cNvPr id="944" name="Rectangle 943">
                <a:extLst>
                  <a:ext uri="{FF2B5EF4-FFF2-40B4-BE49-F238E27FC236}">
                    <a16:creationId xmlns:a16="http://schemas.microsoft.com/office/drawing/2014/main" id="{DD8E74E7-BF48-AA8F-F591-994A1296230C}"/>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48" name="TextBox 947">
                <a:extLst>
                  <a:ext uri="{FF2B5EF4-FFF2-40B4-BE49-F238E27FC236}">
                    <a16:creationId xmlns:a16="http://schemas.microsoft.com/office/drawing/2014/main" id="{C2537ADB-9651-7790-91CC-1B5033B9B804}"/>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49" name="TextBox 948">
                <a:extLst>
                  <a:ext uri="{FF2B5EF4-FFF2-40B4-BE49-F238E27FC236}">
                    <a16:creationId xmlns:a16="http://schemas.microsoft.com/office/drawing/2014/main" id="{2D73A5F2-2DB4-CB4D-6088-7B9DB5DE66F1}"/>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50" name="TextBox 949">
                <a:extLst>
                  <a:ext uri="{FF2B5EF4-FFF2-40B4-BE49-F238E27FC236}">
                    <a16:creationId xmlns:a16="http://schemas.microsoft.com/office/drawing/2014/main" id="{AEE37359-66AA-6F5E-6894-8CBFC5B7CCC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52" name="TextBox 951">
                <a:extLst>
                  <a:ext uri="{FF2B5EF4-FFF2-40B4-BE49-F238E27FC236}">
                    <a16:creationId xmlns:a16="http://schemas.microsoft.com/office/drawing/2014/main" id="{3E15F35B-E0E8-BD0E-C08C-79245038A10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54" name="TextBox 953">
                <a:extLst>
                  <a:ext uri="{FF2B5EF4-FFF2-40B4-BE49-F238E27FC236}">
                    <a16:creationId xmlns:a16="http://schemas.microsoft.com/office/drawing/2014/main" id="{3DCDAA5E-E2E6-2DEE-75CB-FB0618899AB5}"/>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2861826"/>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5" name="Group 44">
            <a:extLst>
              <a:ext uri="{FF2B5EF4-FFF2-40B4-BE49-F238E27FC236}">
                <a16:creationId xmlns:a16="http://schemas.microsoft.com/office/drawing/2014/main" id="{D9C6184A-2678-2F75-83E5-EA7BC32A59EF}"/>
              </a:ext>
            </a:extLst>
          </p:cNvPr>
          <p:cNvGrpSpPr/>
          <p:nvPr/>
        </p:nvGrpSpPr>
        <p:grpSpPr>
          <a:xfrm>
            <a:off x="218482" y="716879"/>
            <a:ext cx="2222115" cy="1792432"/>
            <a:chOff x="74701" y="717066"/>
            <a:chExt cx="2839645" cy="2040510"/>
          </a:xfrm>
        </p:grpSpPr>
        <p:pic>
          <p:nvPicPr>
            <p:cNvPr id="3" name="Picture 2" descr="A graph showing a number of predictors&#10;&#10;Description automatically generated">
              <a:extLst>
                <a:ext uri="{FF2B5EF4-FFF2-40B4-BE49-F238E27FC236}">
                  <a16:creationId xmlns:a16="http://schemas.microsoft.com/office/drawing/2014/main" id="{AB5A5203-DD84-87B0-DE8D-1CEF4A1A7189}"/>
                </a:ext>
              </a:extLst>
            </p:cNvPr>
            <p:cNvPicPr>
              <a:picLocks noChangeAspect="1"/>
            </p:cNvPicPr>
            <p:nvPr/>
          </p:nvPicPr>
          <p:blipFill>
            <a:blip r:embed="rId6"/>
            <a:srcRect l="6418" t="3180" r="4887" b="9907"/>
            <a:stretch/>
          </p:blipFill>
          <p:spPr>
            <a:xfrm>
              <a:off x="657162" y="863033"/>
              <a:ext cx="1860304" cy="1526397"/>
            </a:xfrm>
            <a:prstGeom prst="rect">
              <a:avLst/>
            </a:prstGeom>
          </p:spPr>
        </p:pic>
        <p:grpSp>
          <p:nvGrpSpPr>
            <p:cNvPr id="915" name="Group 914">
              <a:extLst>
                <a:ext uri="{FF2B5EF4-FFF2-40B4-BE49-F238E27FC236}">
                  <a16:creationId xmlns:a16="http://schemas.microsoft.com/office/drawing/2014/main" id="{91376680-CDB1-F571-F375-3576E4882B81}"/>
                </a:ext>
              </a:extLst>
            </p:cNvPr>
            <p:cNvGrpSpPr/>
            <p:nvPr/>
          </p:nvGrpSpPr>
          <p:grpSpPr>
            <a:xfrm>
              <a:off x="74701" y="717066"/>
              <a:ext cx="2839645" cy="2040510"/>
              <a:chOff x="74701" y="717066"/>
              <a:chExt cx="2839645" cy="2040510"/>
            </a:xfrm>
          </p:grpSpPr>
          <p:sp>
            <p:nvSpPr>
              <p:cNvPr id="795" name="TextBox 794">
                <a:extLst>
                  <a:ext uri="{FF2B5EF4-FFF2-40B4-BE49-F238E27FC236}">
                    <a16:creationId xmlns:a16="http://schemas.microsoft.com/office/drawing/2014/main" id="{398CEB10-070F-58AB-2414-B85A5E40C09B}"/>
                  </a:ext>
                </a:extLst>
              </p:cNvPr>
              <p:cNvSpPr txBox="1"/>
              <p:nvPr/>
            </p:nvSpPr>
            <p:spPr>
              <a:xfrm>
                <a:off x="853465" y="2526744"/>
                <a:ext cx="1617208"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273034" y="717066"/>
                <a:ext cx="500125" cy="1729898"/>
              </a:xfrm>
              <a:prstGeom prst="rect">
                <a:avLst/>
              </a:prstGeom>
              <a:noFill/>
            </p:spPr>
            <p:txBody>
              <a:bodyPr wrap="square" rtlCol="0">
                <a:spAutoFit/>
              </a:bodyPr>
              <a:lstStyle/>
              <a:p>
                <a:pPr>
                  <a:lnSpc>
                    <a:spcPts val="1930"/>
                  </a:lnSpc>
                </a:pPr>
                <a:r>
                  <a:rPr lang="en-US" sz="900" dirty="0"/>
                  <a:t>1.0</a:t>
                </a:r>
              </a:p>
              <a:p>
                <a:pPr>
                  <a:lnSpc>
                    <a:spcPts val="1930"/>
                  </a:lnSpc>
                </a:pPr>
                <a:r>
                  <a:rPr lang="en-US" sz="900" dirty="0"/>
                  <a:t>0.9</a:t>
                </a:r>
              </a:p>
              <a:p>
                <a:pPr>
                  <a:lnSpc>
                    <a:spcPts val="1930"/>
                  </a:lnSpc>
                </a:pPr>
                <a:r>
                  <a:rPr lang="en-US" sz="900" dirty="0"/>
                  <a:t>0.8</a:t>
                </a:r>
              </a:p>
              <a:p>
                <a:pPr>
                  <a:lnSpc>
                    <a:spcPts val="1930"/>
                  </a:lnSpc>
                </a:pPr>
                <a:r>
                  <a:rPr lang="en-US" sz="900" dirty="0"/>
                  <a:t>0.7</a:t>
                </a:r>
              </a:p>
              <a:p>
                <a:pPr>
                  <a:lnSpc>
                    <a:spcPts val="1930"/>
                  </a:lnSpc>
                </a:pPr>
                <a:r>
                  <a:rPr lang="en-US" sz="900" dirty="0"/>
                  <a:t>0.6</a:t>
                </a:r>
              </a:p>
              <a:p>
                <a:pPr>
                  <a:lnSpc>
                    <a:spcPts val="19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448825" y="1506465"/>
                <a:ext cx="1342034" cy="294981"/>
              </a:xfrm>
              <a:prstGeom prst="rect">
                <a:avLst/>
              </a:prstGeom>
              <a:noFill/>
            </p:spPr>
            <p:txBody>
              <a:bodyPr wrap="none" rtlCol="0">
                <a:spAutoFit/>
              </a:bodyPr>
              <a:lstStyle/>
              <a:p>
                <a:r>
                  <a:rPr lang="en-US" sz="900" dirty="0"/>
                  <a:t>Mean +/ SD Accuracy</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4916686"/>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4919075"/>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60"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416455"/>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127682"/>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383628"/>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0"/>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0"/>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99106" y="3373980"/>
            <a:ext cx="5158447" cy="1300600"/>
            <a:chOff x="437129" y="3614231"/>
            <a:chExt cx="5158447" cy="1300600"/>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grpSp>
        <p:nvGrpSpPr>
          <p:cNvPr id="46" name="Group 45">
            <a:extLst>
              <a:ext uri="{FF2B5EF4-FFF2-40B4-BE49-F238E27FC236}">
                <a16:creationId xmlns:a16="http://schemas.microsoft.com/office/drawing/2014/main" id="{158112AE-17F3-B65F-4045-EA71C5944A32}"/>
              </a:ext>
            </a:extLst>
          </p:cNvPr>
          <p:cNvGrpSpPr/>
          <p:nvPr/>
        </p:nvGrpSpPr>
        <p:grpSpPr>
          <a:xfrm>
            <a:off x="3110161" y="820386"/>
            <a:ext cx="4362875" cy="1790280"/>
            <a:chOff x="3056226" y="1061495"/>
            <a:chExt cx="4737843" cy="1790280"/>
          </a:xfrm>
        </p:grpSpPr>
        <p:grpSp>
          <p:nvGrpSpPr>
            <p:cNvPr id="978" name="Group 977">
              <a:extLst>
                <a:ext uri="{FF2B5EF4-FFF2-40B4-BE49-F238E27FC236}">
                  <a16:creationId xmlns:a16="http://schemas.microsoft.com/office/drawing/2014/main" id="{F7811CB9-4926-837E-67F4-C88FC51979F6}"/>
                </a:ext>
              </a:extLst>
            </p:cNvPr>
            <p:cNvGrpSpPr/>
            <p:nvPr/>
          </p:nvGrpSpPr>
          <p:grpSpPr>
            <a:xfrm>
              <a:off x="7021100" y="1061495"/>
              <a:ext cx="772969" cy="1117042"/>
              <a:chOff x="4501921" y="5779861"/>
              <a:chExt cx="881130" cy="1117042"/>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81130" cy="215444"/>
              </a:xfrm>
              <a:prstGeom prst="rect">
                <a:avLst/>
              </a:prstGeom>
              <a:noFill/>
            </p:spPr>
            <p:txBody>
              <a:bodyPr wrap="none" rtlCol="0">
                <a:spAutoFit/>
              </a:bodyPr>
              <a:lstStyle/>
              <a:p>
                <a:r>
                  <a:rPr lang="en-US" sz="8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81130" cy="215444"/>
              </a:xfrm>
              <a:prstGeom prst="rect">
                <a:avLst/>
              </a:prstGeom>
              <a:noFill/>
            </p:spPr>
            <p:txBody>
              <a:bodyPr wrap="none" rtlCol="0">
                <a:spAutoFit/>
              </a:bodyPr>
              <a:lstStyle/>
              <a:p>
                <a:r>
                  <a:rPr lang="en-US" sz="8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3980" cy="215444"/>
              </a:xfrm>
              <a:prstGeom prst="rect">
                <a:avLst/>
              </a:prstGeom>
              <a:noFill/>
            </p:spPr>
            <p:txBody>
              <a:bodyPr wrap="none" rtlCol="0">
                <a:spAutoFit/>
              </a:bodyPr>
              <a:lstStyle/>
              <a:p>
                <a:r>
                  <a:rPr lang="en-US" sz="8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29462" cy="215444"/>
              </a:xfrm>
              <a:prstGeom prst="rect">
                <a:avLst/>
              </a:prstGeom>
              <a:noFill/>
            </p:spPr>
            <p:txBody>
              <a:bodyPr wrap="none" rtlCol="0">
                <a:spAutoFit/>
              </a:bodyPr>
              <a:lstStyle/>
              <a:p>
                <a:r>
                  <a:rPr lang="en-US" sz="8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73138" cy="215444"/>
              </a:xfrm>
              <a:prstGeom prst="rect">
                <a:avLst/>
              </a:prstGeom>
              <a:noFill/>
            </p:spPr>
            <p:txBody>
              <a:bodyPr wrap="none" rtlCol="0">
                <a:spAutoFit/>
              </a:bodyPr>
              <a:lstStyle/>
              <a:p>
                <a:r>
                  <a:rPr lang="en-US" sz="8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497394" cy="215444"/>
              </a:xfrm>
              <a:prstGeom prst="rect">
                <a:avLst/>
              </a:prstGeom>
              <a:noFill/>
            </p:spPr>
            <p:txBody>
              <a:bodyPr wrap="none" rtlCol="0">
                <a:spAutoFit/>
              </a:bodyPr>
              <a:lstStyle/>
              <a:p>
                <a:r>
                  <a:rPr lang="en-US" sz="8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78800" cy="215444"/>
              </a:xfrm>
              <a:prstGeom prst="rect">
                <a:avLst/>
              </a:prstGeom>
              <a:noFill/>
            </p:spPr>
            <p:txBody>
              <a:bodyPr wrap="none" rtlCol="0">
                <a:spAutoFit/>
              </a:bodyPr>
              <a:lstStyle/>
              <a:p>
                <a:r>
                  <a:rPr lang="en-US" sz="8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51711" cy="215444"/>
              </a:xfrm>
              <a:prstGeom prst="rect">
                <a:avLst/>
              </a:prstGeom>
              <a:noFill/>
            </p:spPr>
            <p:txBody>
              <a:bodyPr wrap="none" rtlCol="0">
                <a:spAutoFit/>
              </a:bodyPr>
              <a:lstStyle/>
              <a:p>
                <a:r>
                  <a:rPr lang="en-US" sz="800" dirty="0"/>
                  <a:t>Treg</a:t>
                </a:r>
              </a:p>
            </p:txBody>
          </p:sp>
        </p:grpSp>
        <p:pic>
          <p:nvPicPr>
            <p:cNvPr id="5" name="Picture 4" descr="A close-up of a chart&#10;&#10;Description automatically generated">
              <a:extLst>
                <a:ext uri="{FF2B5EF4-FFF2-40B4-BE49-F238E27FC236}">
                  <a16:creationId xmlns:a16="http://schemas.microsoft.com/office/drawing/2014/main" id="{530640FE-DCF7-806C-7AD5-FA1EFA7C47B8}"/>
                </a:ext>
              </a:extLst>
            </p:cNvPr>
            <p:cNvPicPr>
              <a:picLocks noChangeAspect="1"/>
            </p:cNvPicPr>
            <p:nvPr/>
          </p:nvPicPr>
          <p:blipFill>
            <a:blip r:embed="rId11"/>
            <a:srcRect l="2675" t="11357" r="46588" b="13706"/>
            <a:stretch/>
          </p:blipFill>
          <p:spPr>
            <a:xfrm rot="16200000">
              <a:off x="4555914" y="-363244"/>
              <a:ext cx="1071048" cy="3969642"/>
            </a:xfrm>
            <a:prstGeom prst="rect">
              <a:avLst/>
            </a:prstGeom>
          </p:spPr>
        </p:pic>
        <p:sp>
          <p:nvSpPr>
            <p:cNvPr id="6" name="TextBox 5">
              <a:extLst>
                <a:ext uri="{FF2B5EF4-FFF2-40B4-BE49-F238E27FC236}">
                  <a16:creationId xmlns:a16="http://schemas.microsoft.com/office/drawing/2014/main" id="{5451C04A-2C15-7D3D-C768-16B697840414}"/>
                </a:ext>
              </a:extLst>
            </p:cNvPr>
            <p:cNvSpPr txBox="1"/>
            <p:nvPr/>
          </p:nvSpPr>
          <p:spPr>
            <a:xfrm rot="16200000">
              <a:off x="4564972" y="574870"/>
              <a:ext cx="768159" cy="3785652"/>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TGFB3</a:t>
              </a:r>
            </a:p>
            <a:p>
              <a:pPr algn="r"/>
              <a:r>
                <a:rPr lang="en-US" sz="800" i="1" dirty="0">
                  <a:solidFill>
                    <a:schemeClr val="tx1"/>
                  </a:solidFill>
                </a:rPr>
                <a:t>CCL4</a:t>
              </a:r>
            </a:p>
            <a:p>
              <a:pPr algn="r"/>
              <a:r>
                <a:rPr lang="en-US" sz="800" b="1" i="1" dirty="0">
                  <a:solidFill>
                    <a:schemeClr val="tx1"/>
                  </a:solidFill>
                </a:rPr>
                <a:t>ADAMTSL4</a:t>
              </a:r>
            </a:p>
            <a:p>
              <a:pPr algn="r"/>
              <a:r>
                <a:rPr lang="en-US" sz="800" i="1" dirty="0">
                  <a:solidFill>
                    <a:schemeClr val="tx1"/>
                  </a:solidFill>
                </a:rPr>
                <a:t>TGFB1</a:t>
              </a:r>
            </a:p>
            <a:p>
              <a:pPr algn="r"/>
              <a:r>
                <a:rPr lang="en-US" sz="800" b="1" i="1" dirty="0">
                  <a:solidFill>
                    <a:schemeClr val="tx1"/>
                  </a:solidFill>
                </a:rPr>
                <a:t>TNFSF9</a:t>
              </a:r>
            </a:p>
            <a:p>
              <a:pPr algn="r"/>
              <a:r>
                <a:rPr lang="en-US" sz="800" i="1" dirty="0">
                  <a:solidFill>
                    <a:schemeClr val="tx1"/>
                  </a:solidFill>
                </a:rPr>
                <a:t>ADAMTS10</a:t>
              </a:r>
            </a:p>
            <a:p>
              <a:pPr algn="r"/>
              <a:r>
                <a:rPr lang="en-US" sz="800" i="1" dirty="0">
                  <a:solidFill>
                    <a:schemeClr val="tx1"/>
                  </a:solidFill>
                </a:rPr>
                <a:t>CCL4L2</a:t>
              </a:r>
            </a:p>
            <a:p>
              <a:pPr algn="r"/>
              <a:r>
                <a:rPr lang="en-US" sz="800" i="1" dirty="0">
                  <a:solidFill>
                    <a:schemeClr val="tx1"/>
                  </a:solidFill>
                </a:rPr>
                <a:t>IFNL1</a:t>
              </a:r>
            </a:p>
            <a:p>
              <a:pPr algn="r"/>
              <a:r>
                <a:rPr lang="en-US" sz="800" i="1" dirty="0">
                  <a:solidFill>
                    <a:schemeClr val="tx1"/>
                  </a:solidFill>
                </a:rPr>
                <a:t>CCL5</a:t>
              </a:r>
            </a:p>
            <a:p>
              <a:pPr algn="r"/>
              <a:r>
                <a:rPr lang="en-US" sz="800" i="1" dirty="0">
                  <a:solidFill>
                    <a:schemeClr val="tx1"/>
                  </a:solidFill>
                </a:rPr>
                <a:t>PDGFD</a:t>
              </a:r>
            </a:p>
            <a:p>
              <a:pPr algn="r"/>
              <a:r>
                <a:rPr lang="en-US" sz="800" i="1" dirty="0">
                  <a:solidFill>
                    <a:schemeClr val="tx1"/>
                  </a:solidFill>
                </a:rPr>
                <a:t>MMP19</a:t>
              </a:r>
            </a:p>
            <a:p>
              <a:pPr algn="r"/>
              <a:r>
                <a:rPr lang="en-US" sz="800" i="1" dirty="0">
                  <a:solidFill>
                    <a:schemeClr val="tx1"/>
                  </a:solidFill>
                </a:rPr>
                <a:t>IL15</a:t>
              </a:r>
            </a:p>
            <a:p>
              <a:pPr algn="r"/>
              <a:r>
                <a:rPr lang="en-US" sz="800" i="1" dirty="0">
                  <a:solidFill>
                    <a:schemeClr val="tx1"/>
                  </a:solidFill>
                </a:rPr>
                <a:t>ADAMTS17</a:t>
              </a:r>
            </a:p>
            <a:p>
              <a:pPr algn="r"/>
              <a:r>
                <a:rPr lang="en-US" sz="800" i="1" dirty="0">
                  <a:solidFill>
                    <a:schemeClr val="tx1"/>
                  </a:solidFill>
                </a:rPr>
                <a:t>IL12A</a:t>
              </a:r>
            </a:p>
            <a:p>
              <a:pPr algn="r"/>
              <a:r>
                <a:rPr lang="en-US" sz="800" i="1" dirty="0">
                  <a:solidFill>
                    <a:schemeClr val="tx1"/>
                  </a:solidFill>
                </a:rPr>
                <a:t>MMP25-AS1</a:t>
              </a:r>
            </a:p>
            <a:p>
              <a:pPr algn="r"/>
              <a:r>
                <a:rPr lang="en-US" sz="800" i="1" dirty="0">
                  <a:solidFill>
                    <a:schemeClr val="tx1"/>
                  </a:solidFill>
                </a:rPr>
                <a:t>MMP25</a:t>
              </a:r>
            </a:p>
            <a:p>
              <a:pPr algn="r"/>
              <a:r>
                <a:rPr lang="en-US" sz="800" i="1" dirty="0">
                  <a:solidFill>
                    <a:schemeClr val="tx1"/>
                  </a:solidFill>
                </a:rPr>
                <a:t>MMP24OS</a:t>
              </a:r>
            </a:p>
            <a:p>
              <a:pPr algn="r"/>
              <a:r>
                <a:rPr lang="en-US" sz="800" i="1" dirty="0">
                  <a:solidFill>
                    <a:schemeClr val="tx1"/>
                  </a:solidFill>
                </a:rPr>
                <a:t>IL18BP</a:t>
              </a:r>
            </a:p>
            <a:p>
              <a:pPr algn="r"/>
              <a:r>
                <a:rPr lang="en-US" sz="800" i="1" dirty="0">
                  <a:solidFill>
                    <a:schemeClr val="tx1"/>
                  </a:solidFill>
                </a:rPr>
                <a:t>TGFA</a:t>
              </a:r>
            </a:p>
            <a:p>
              <a:pPr algn="r"/>
              <a:r>
                <a:rPr lang="en-US" sz="800" i="1" dirty="0">
                  <a:solidFill>
                    <a:schemeClr val="tx1"/>
                  </a:solidFill>
                </a:rPr>
                <a:t>TNFSF8</a:t>
              </a:r>
            </a:p>
            <a:p>
              <a:pPr algn="r"/>
              <a:r>
                <a:rPr lang="en-US" sz="800" i="1" dirty="0">
                  <a:solidFill>
                    <a:schemeClr val="tx1"/>
                  </a:solidFill>
                </a:rPr>
                <a:t>XCL2</a:t>
              </a:r>
            </a:p>
            <a:p>
              <a:pPr algn="r"/>
              <a:r>
                <a:rPr lang="en-US" sz="800" b="1" i="1" dirty="0">
                  <a:solidFill>
                    <a:schemeClr val="tx1"/>
                  </a:solidFill>
                </a:rPr>
                <a:t>NOTCH1</a:t>
              </a:r>
            </a:p>
            <a:p>
              <a:pPr algn="r"/>
              <a:r>
                <a:rPr lang="en-US" sz="800" i="1" dirty="0">
                  <a:solidFill>
                    <a:schemeClr val="tx1"/>
                  </a:solidFill>
                </a:rPr>
                <a:t>TNFSF14</a:t>
              </a:r>
            </a:p>
            <a:p>
              <a:pPr algn="r"/>
              <a:r>
                <a:rPr lang="en-US" sz="800" i="1" dirty="0">
                  <a:solidFill>
                    <a:schemeClr val="tx1"/>
                  </a:solidFill>
                </a:rPr>
                <a:t>CCL3</a:t>
              </a:r>
            </a:p>
            <a:p>
              <a:pPr algn="r"/>
              <a:r>
                <a:rPr lang="en-US" sz="800" i="1" dirty="0">
                  <a:solidFill>
                    <a:schemeClr val="tx1"/>
                  </a:solidFill>
                </a:rPr>
                <a:t>CXCL16</a:t>
              </a:r>
            </a:p>
            <a:p>
              <a:pPr algn="r"/>
              <a:r>
                <a:rPr lang="en-US" sz="800" i="1" dirty="0">
                  <a:solidFill>
                    <a:schemeClr val="tx1"/>
                  </a:solidFill>
                </a:rPr>
                <a:t>CCL20</a:t>
              </a:r>
            </a:p>
            <a:p>
              <a:pPr algn="r"/>
              <a:r>
                <a:rPr lang="en-US" sz="800" i="1" dirty="0">
                  <a:solidFill>
                    <a:schemeClr val="tx1"/>
                  </a:solidFill>
                </a:rPr>
                <a:t>XCL1</a:t>
              </a:r>
            </a:p>
            <a:p>
              <a:pPr algn="r"/>
              <a:r>
                <a:rPr lang="en-US" sz="800" i="1" dirty="0">
                  <a:solidFill>
                    <a:schemeClr val="tx1"/>
                  </a:solidFill>
                </a:rPr>
                <a:t>IFNG</a:t>
              </a:r>
            </a:p>
            <a:p>
              <a:pPr algn="r"/>
              <a:r>
                <a:rPr lang="en-US" sz="800" i="1" dirty="0">
                  <a:solidFill>
                    <a:schemeClr val="tx1"/>
                  </a:solidFill>
                </a:rPr>
                <a:t>NOTCH2NL</a:t>
              </a:r>
            </a:p>
          </p:txBody>
        </p:sp>
      </p:grpSp>
      <p:pic>
        <p:nvPicPr>
          <p:cNvPr id="8" name="Picture 7" descr="A colorful squares with numbers&#10;&#10;Description automatically generated with medium confidence">
            <a:extLst>
              <a:ext uri="{FF2B5EF4-FFF2-40B4-BE49-F238E27FC236}">
                <a16:creationId xmlns:a16="http://schemas.microsoft.com/office/drawing/2014/main" id="{60DEA992-A173-A180-13A2-215D6D311733}"/>
              </a:ext>
            </a:extLst>
          </p:cNvPr>
          <p:cNvPicPr>
            <a:picLocks noChangeAspect="1"/>
          </p:cNvPicPr>
          <p:nvPr/>
        </p:nvPicPr>
        <p:blipFill>
          <a:blip r:embed="rId12"/>
          <a:srcRect l="775" t="-231" r="671" b="27310"/>
          <a:stretch/>
        </p:blipFill>
        <p:spPr>
          <a:xfrm>
            <a:off x="514746" y="3218087"/>
            <a:ext cx="4326785" cy="1154080"/>
          </a:xfrm>
          <a:prstGeom prst="rect">
            <a:avLst/>
          </a:prstGeom>
        </p:spPr>
      </p:pic>
      <p:grpSp>
        <p:nvGrpSpPr>
          <p:cNvPr id="2" name="Group 1">
            <a:extLst>
              <a:ext uri="{FF2B5EF4-FFF2-40B4-BE49-F238E27FC236}">
                <a16:creationId xmlns:a16="http://schemas.microsoft.com/office/drawing/2014/main" id="{33E1737E-B428-8CE2-5768-DA9A2E008640}"/>
              </a:ext>
            </a:extLst>
          </p:cNvPr>
          <p:cNvGrpSpPr/>
          <p:nvPr/>
        </p:nvGrpSpPr>
        <p:grpSpPr>
          <a:xfrm>
            <a:off x="4365296" y="7977422"/>
            <a:ext cx="769438" cy="1070263"/>
            <a:chOff x="6548902" y="3919623"/>
            <a:chExt cx="769438" cy="1070263"/>
          </a:xfrm>
        </p:grpSpPr>
        <p:sp>
          <p:nvSpPr>
            <p:cNvPr id="4" name="Google Shape;354;p2">
              <a:extLst>
                <a:ext uri="{FF2B5EF4-FFF2-40B4-BE49-F238E27FC236}">
                  <a16:creationId xmlns:a16="http://schemas.microsoft.com/office/drawing/2014/main" id="{3A5A0C00-7096-B044-A554-7B7049191412}"/>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355;p2">
              <a:extLst>
                <a:ext uri="{FF2B5EF4-FFF2-40B4-BE49-F238E27FC236}">
                  <a16:creationId xmlns:a16="http://schemas.microsoft.com/office/drawing/2014/main" id="{E51A7563-DD1F-642B-307C-669A6A29B22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 name="Google Shape;356;p2">
              <a:extLst>
                <a:ext uri="{FF2B5EF4-FFF2-40B4-BE49-F238E27FC236}">
                  <a16:creationId xmlns:a16="http://schemas.microsoft.com/office/drawing/2014/main" id="{8547FAF6-9D52-5B0C-5EEF-69C992978911}"/>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57;p2">
              <a:extLst>
                <a:ext uri="{FF2B5EF4-FFF2-40B4-BE49-F238E27FC236}">
                  <a16:creationId xmlns:a16="http://schemas.microsoft.com/office/drawing/2014/main" id="{A7A6478A-4860-883F-3AE3-C7E8BB65337D}"/>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1" name="Google Shape;358;p2">
              <a:extLst>
                <a:ext uri="{FF2B5EF4-FFF2-40B4-BE49-F238E27FC236}">
                  <a16:creationId xmlns:a16="http://schemas.microsoft.com/office/drawing/2014/main" id="{0BF03ECA-F5CB-3F2F-C5C9-7C1E1F090768}"/>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2" name="Google Shape;359;p2">
              <a:extLst>
                <a:ext uri="{FF2B5EF4-FFF2-40B4-BE49-F238E27FC236}">
                  <a16:creationId xmlns:a16="http://schemas.microsoft.com/office/drawing/2014/main" id="{6970BDB8-FE9A-0945-1419-9543606E95B6}"/>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grpSp>
        <p:nvGrpSpPr>
          <p:cNvPr id="23" name="Group 22">
            <a:extLst>
              <a:ext uri="{FF2B5EF4-FFF2-40B4-BE49-F238E27FC236}">
                <a16:creationId xmlns:a16="http://schemas.microsoft.com/office/drawing/2014/main" id="{09CA623B-8162-AC2F-2BBF-7B9200B1973B}"/>
              </a:ext>
            </a:extLst>
          </p:cNvPr>
          <p:cNvGrpSpPr/>
          <p:nvPr/>
        </p:nvGrpSpPr>
        <p:grpSpPr>
          <a:xfrm>
            <a:off x="5668508" y="3385898"/>
            <a:ext cx="782321" cy="789720"/>
            <a:chOff x="6336010" y="4594979"/>
            <a:chExt cx="1269285" cy="1935151"/>
          </a:xfrm>
        </p:grpSpPr>
        <p:sp>
          <p:nvSpPr>
            <p:cNvPr id="29" name="Google Shape;394;p2">
              <a:extLst>
                <a:ext uri="{FF2B5EF4-FFF2-40B4-BE49-F238E27FC236}">
                  <a16:creationId xmlns:a16="http://schemas.microsoft.com/office/drawing/2014/main" id="{3D9D3B8F-A818-2551-BBC9-45D7D8F5CDC5}"/>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95;p2">
              <a:extLst>
                <a:ext uri="{FF2B5EF4-FFF2-40B4-BE49-F238E27FC236}">
                  <a16:creationId xmlns:a16="http://schemas.microsoft.com/office/drawing/2014/main" id="{78C943B4-D130-4015-852E-692DBE61325F}"/>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 name="Google Shape;396;p2">
              <a:extLst>
                <a:ext uri="{FF2B5EF4-FFF2-40B4-BE49-F238E27FC236}">
                  <a16:creationId xmlns:a16="http://schemas.microsoft.com/office/drawing/2014/main" id="{EA6AEFCF-53BD-2419-82EC-782A366DFC1A}"/>
                </a:ext>
              </a:extLst>
            </p:cNvPr>
            <p:cNvSpPr txBox="1"/>
            <p:nvPr/>
          </p:nvSpPr>
          <p:spPr>
            <a:xfrm>
              <a:off x="6336010" y="4594979"/>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397;p2">
              <a:extLst>
                <a:ext uri="{FF2B5EF4-FFF2-40B4-BE49-F238E27FC236}">
                  <a16:creationId xmlns:a16="http://schemas.microsoft.com/office/drawing/2014/main" id="{703AD287-4223-FD8A-5C2F-6A0046ABDFC7}"/>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2" name="Google Shape;398;p2">
              <a:extLst>
                <a:ext uri="{FF2B5EF4-FFF2-40B4-BE49-F238E27FC236}">
                  <a16:creationId xmlns:a16="http://schemas.microsoft.com/office/drawing/2014/main" id="{DF5BB1E3-C756-C4FF-C169-4170EE689FD0}"/>
                </a:ext>
              </a:extLst>
            </p:cNvPr>
            <p:cNvPicPr preferRelativeResize="0"/>
            <p:nvPr/>
          </p:nvPicPr>
          <p:blipFill rotWithShape="1">
            <a:blip r:embed="rId4">
              <a:alphaModFix/>
            </a:blip>
            <a:srcRect/>
            <a:stretch/>
          </p:blipFill>
          <p:spPr>
            <a:xfrm>
              <a:off x="6706421" y="5306018"/>
              <a:ext cx="122111" cy="1182596"/>
            </a:xfrm>
            <a:prstGeom prst="rect">
              <a:avLst/>
            </a:prstGeom>
            <a:noFill/>
            <a:ln>
              <a:noFill/>
            </a:ln>
          </p:spPr>
        </p:pic>
        <p:sp>
          <p:nvSpPr>
            <p:cNvPr id="44" name="Google Shape;397;p2">
              <a:extLst>
                <a:ext uri="{FF2B5EF4-FFF2-40B4-BE49-F238E27FC236}">
                  <a16:creationId xmlns:a16="http://schemas.microsoft.com/office/drawing/2014/main" id="{510806D1-C8B9-D79B-BC99-42F7DEECEE7C}"/>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 name="Group 46">
            <a:extLst>
              <a:ext uri="{FF2B5EF4-FFF2-40B4-BE49-F238E27FC236}">
                <a16:creationId xmlns:a16="http://schemas.microsoft.com/office/drawing/2014/main" id="{D506C3CC-53D3-8CE4-1C3E-6D02A895AA11}"/>
              </a:ext>
            </a:extLst>
          </p:cNvPr>
          <p:cNvGrpSpPr/>
          <p:nvPr/>
        </p:nvGrpSpPr>
        <p:grpSpPr>
          <a:xfrm>
            <a:off x="6672336" y="1962422"/>
            <a:ext cx="1169116" cy="498089"/>
            <a:chOff x="6255304" y="4587470"/>
            <a:chExt cx="1896845" cy="2088071"/>
          </a:xfrm>
        </p:grpSpPr>
        <p:sp>
          <p:nvSpPr>
            <p:cNvPr id="49" name="Google Shape;395;p2">
              <a:extLst>
                <a:ext uri="{FF2B5EF4-FFF2-40B4-BE49-F238E27FC236}">
                  <a16:creationId xmlns:a16="http://schemas.microsoft.com/office/drawing/2014/main" id="{16634C4A-0382-B507-60EC-DBD82BAD7E02}"/>
                </a:ext>
              </a:extLst>
            </p:cNvPr>
            <p:cNvSpPr txBox="1"/>
            <p:nvPr/>
          </p:nvSpPr>
          <p:spPr>
            <a:xfrm>
              <a:off x="6745597" y="6260838"/>
              <a:ext cx="458129"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Google Shape;396;p2">
              <a:extLst>
                <a:ext uri="{FF2B5EF4-FFF2-40B4-BE49-F238E27FC236}">
                  <a16:creationId xmlns:a16="http://schemas.microsoft.com/office/drawing/2014/main" id="{46D26A44-03BB-A2C6-CDED-F0212552C161}"/>
                </a:ext>
              </a:extLst>
            </p:cNvPr>
            <p:cNvSpPr txBox="1"/>
            <p:nvPr/>
          </p:nvSpPr>
          <p:spPr>
            <a:xfrm>
              <a:off x="6255304" y="4587470"/>
              <a:ext cx="1896845" cy="7094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r>
                <a:rPr lang="en-US" sz="500" dirty="0">
                  <a:solidFill>
                    <a:schemeClr val="dk1"/>
                  </a:solidFill>
                  <a:latin typeface="Arial" panose="020B0604020202020204" pitchFamily="34" charset="0"/>
                  <a:cs typeface="Arial" panose="020B0604020202020204" pitchFamily="34" charset="0"/>
                  <a:sym typeface="Calibri"/>
                </a:rPr>
                <a:t>probability</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 name="Google Shape;397;p2">
              <a:extLst>
                <a:ext uri="{FF2B5EF4-FFF2-40B4-BE49-F238E27FC236}">
                  <a16:creationId xmlns:a16="http://schemas.microsoft.com/office/drawing/2014/main" id="{5501E321-7AF0-D36B-A388-4E133DE53436}"/>
                </a:ext>
              </a:extLst>
            </p:cNvPr>
            <p:cNvSpPr txBox="1"/>
            <p:nvPr/>
          </p:nvSpPr>
          <p:spPr>
            <a:xfrm>
              <a:off x="6745599" y="5670430"/>
              <a:ext cx="533363"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1" name="Google Shape;398;p2">
              <a:extLst>
                <a:ext uri="{FF2B5EF4-FFF2-40B4-BE49-F238E27FC236}">
                  <a16:creationId xmlns:a16="http://schemas.microsoft.com/office/drawing/2014/main" id="{DAC30B24-A208-6B6D-CCD0-6C06FEA47884}"/>
                </a:ext>
              </a:extLst>
            </p:cNvPr>
            <p:cNvPicPr preferRelativeResize="0"/>
            <p:nvPr/>
          </p:nvPicPr>
          <p:blipFill rotWithShape="1">
            <a:blip r:embed="rId4">
              <a:alphaModFix/>
            </a:blip>
            <a:srcRect/>
            <a:stretch/>
          </p:blipFill>
          <p:spPr>
            <a:xfrm>
              <a:off x="6716724" y="5412501"/>
              <a:ext cx="122111" cy="1182597"/>
            </a:xfrm>
            <a:prstGeom prst="rect">
              <a:avLst/>
            </a:prstGeom>
            <a:noFill/>
            <a:ln>
              <a:noFill/>
            </a:ln>
          </p:spPr>
        </p:pic>
        <p:sp>
          <p:nvSpPr>
            <p:cNvPr id="62" name="Google Shape;397;p2">
              <a:extLst>
                <a:ext uri="{FF2B5EF4-FFF2-40B4-BE49-F238E27FC236}">
                  <a16:creationId xmlns:a16="http://schemas.microsoft.com/office/drawing/2014/main" id="{FA750BDE-BAC3-DF67-6AB2-F6060CA12D96}"/>
                </a:ext>
              </a:extLst>
            </p:cNvPr>
            <p:cNvSpPr txBox="1"/>
            <p:nvPr/>
          </p:nvSpPr>
          <p:spPr>
            <a:xfrm>
              <a:off x="6745599" y="5118504"/>
              <a:ext cx="609038" cy="414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3"/>
          <a:srcRect l="14008" t="2984" r="4603" b="38237"/>
          <a:stretch/>
        </p:blipFill>
        <p:spPr>
          <a:xfrm>
            <a:off x="4716780" y="5431949"/>
            <a:ext cx="1781656" cy="1554480"/>
          </a:xfrm>
          <a:prstGeom prst="rect">
            <a:avLst/>
          </a:prstGeom>
        </p:spPr>
      </p:pic>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4"/>
          <a:srcRect l="1626" t="8419" r="8998"/>
          <a:stretch/>
        </p:blipFill>
        <p:spPr>
          <a:xfrm>
            <a:off x="569111" y="931879"/>
            <a:ext cx="3374675" cy="3606783"/>
          </a:xfrm>
          <a:prstGeom prst="rect">
            <a:avLst/>
          </a:prstGeom>
        </p:spPr>
      </p:pic>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5"/>
          <a:srcRect l="46716" t="23755" r="18102" b="17418"/>
          <a:stretch/>
        </p:blipFill>
        <p:spPr>
          <a:xfrm>
            <a:off x="3017732" y="7808124"/>
            <a:ext cx="1675485" cy="1821937"/>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943858"/>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589104"/>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2272197"/>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978640"/>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4011074"/>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6"/>
          <a:srcRect t="1736" r="17939" b="95856"/>
          <a:stretch/>
        </p:blipFill>
        <p:spPr>
          <a:xfrm>
            <a:off x="452964" y="807873"/>
            <a:ext cx="3815781" cy="96690"/>
          </a:xfrm>
          <a:prstGeom prst="rect">
            <a:avLst/>
          </a:prstGeom>
        </p:spPr>
      </p:pic>
      <p:grpSp>
        <p:nvGrpSpPr>
          <p:cNvPr id="353" name="Google Shape;353;p2"/>
          <p:cNvGrpSpPr/>
          <p:nvPr/>
        </p:nvGrpSpPr>
        <p:grpSpPr>
          <a:xfrm>
            <a:off x="2281299" y="4482764"/>
            <a:ext cx="1183012" cy="627102"/>
            <a:chOff x="5496316" y="1347117"/>
            <a:chExt cx="2041343" cy="627102"/>
          </a:xfrm>
        </p:grpSpPr>
        <p:sp>
          <p:nvSpPr>
            <p:cNvPr id="354" name="Google Shape;354;p2"/>
            <p:cNvSpPr txBox="1"/>
            <p:nvPr/>
          </p:nvSpPr>
          <p:spPr>
            <a:xfrm>
              <a:off x="5592349" y="1758816"/>
              <a:ext cx="54132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496316" y="1347117"/>
              <a:ext cx="204134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7">
              <a:alphaModFix/>
            </a:blip>
            <a:srcRect l="14942"/>
            <a:stretch/>
          </p:blipFill>
          <p:spPr>
            <a:xfrm rot="5400000">
              <a:off x="6405816"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655005" y="458059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683527" y="457307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621400" y="64508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294450" y="465236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370811" y="4606081"/>
            <a:ext cx="793769" cy="215444"/>
          </a:xfrm>
          <a:prstGeom prst="rect">
            <a:avLst/>
          </a:prstGeom>
          <a:noFill/>
        </p:spPr>
        <p:txBody>
          <a:bodyPr wrap="square">
            <a:spAutoFit/>
          </a:bodyPr>
          <a:lstStyle/>
          <a:p>
            <a:r>
              <a:rPr lang="en-US" sz="800" dirty="0"/>
              <a:t>Cluster 2 </a:t>
            </a:r>
          </a:p>
        </p:txBody>
      </p:sp>
      <p:grpSp>
        <p:nvGrpSpPr>
          <p:cNvPr id="8" name="Group 7">
            <a:extLst>
              <a:ext uri="{FF2B5EF4-FFF2-40B4-BE49-F238E27FC236}">
                <a16:creationId xmlns:a16="http://schemas.microsoft.com/office/drawing/2014/main" id="{ACCA633A-987A-5427-750C-837E48B6E3D2}"/>
              </a:ext>
            </a:extLst>
          </p:cNvPr>
          <p:cNvGrpSpPr/>
          <p:nvPr/>
        </p:nvGrpSpPr>
        <p:grpSpPr>
          <a:xfrm>
            <a:off x="437040" y="5421720"/>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8">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9"/>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10"/>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5"/>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11"/>
          <a:srcRect l="2436" t="3202" r="29546" b="48987"/>
          <a:stretch/>
        </p:blipFill>
        <p:spPr>
          <a:xfrm>
            <a:off x="457765" y="5491683"/>
            <a:ext cx="2091282" cy="1026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3"/>
          <a:srcRect l="7877" t="2103" r="1929" b="11029"/>
          <a:stretch/>
        </p:blipFill>
        <p:spPr>
          <a:xfrm>
            <a:off x="812741" y="2577372"/>
            <a:ext cx="1913657" cy="1920240"/>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1582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1543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1446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1407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8" name="Google Shape;438;p3"/>
          <p:cNvSpPr/>
          <p:nvPr/>
        </p:nvSpPr>
        <p:spPr>
          <a:xfrm>
            <a:off x="229375" y="751050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510504"/>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2882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2882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9" name="TextBox 58">
            <a:extLst>
              <a:ext uri="{FF2B5EF4-FFF2-40B4-BE49-F238E27FC236}">
                <a16:creationId xmlns:a16="http://schemas.microsoft.com/office/drawing/2014/main" id="{DD8A1A0F-24DF-2A25-0411-A912D1703E71}"/>
              </a:ext>
            </a:extLst>
          </p:cNvPr>
          <p:cNvSpPr txBox="1"/>
          <p:nvPr/>
        </p:nvSpPr>
        <p:spPr>
          <a:xfrm>
            <a:off x="656607" y="57873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0781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1734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1364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1349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1484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0989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1734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6234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59485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1096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4320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2708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593243"/>
            <a:ext cx="1327608" cy="228139"/>
          </a:xfrm>
          <a:prstGeom prst="rect">
            <a:avLst/>
          </a:prstGeom>
          <a:noFill/>
        </p:spPr>
        <p:txBody>
          <a:bodyPr wrap="none" rtlCol="0">
            <a:spAutoFit/>
          </a:bodyPr>
          <a:lstStyle/>
          <a:p>
            <a:pPr algn="r">
              <a:lnSpc>
                <a:spcPts val="1180"/>
              </a:lnSpc>
            </a:pPr>
            <a:r>
              <a:rPr lang="en-US" sz="700" dirty="0"/>
              <a:t>NGF-stimulated transcription</a:t>
            </a:r>
          </a:p>
        </p:txBody>
      </p:sp>
      <p:grpSp>
        <p:nvGrpSpPr>
          <p:cNvPr id="47" name="Group 46">
            <a:extLst>
              <a:ext uri="{FF2B5EF4-FFF2-40B4-BE49-F238E27FC236}">
                <a16:creationId xmlns:a16="http://schemas.microsoft.com/office/drawing/2014/main" id="{8DDE2F2F-B611-B0A7-CB44-360FB2C03BA1}"/>
              </a:ext>
            </a:extLst>
          </p:cNvPr>
          <p:cNvGrpSpPr/>
          <p:nvPr/>
        </p:nvGrpSpPr>
        <p:grpSpPr>
          <a:xfrm>
            <a:off x="460334" y="24783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4"/>
          <a:srcRect r="30437" b="22162"/>
          <a:stretch/>
        </p:blipFill>
        <p:spPr>
          <a:xfrm>
            <a:off x="-6100342" y="6180010"/>
            <a:ext cx="5406757" cy="1386840"/>
          </a:xfrm>
          <a:prstGeom prst="rect">
            <a:avLst/>
          </a:prstGeom>
        </p:spPr>
      </p:pic>
      <p:sp>
        <p:nvSpPr>
          <p:cNvPr id="384" name="Google Shape;506;p3">
            <a:extLst>
              <a:ext uri="{FF2B5EF4-FFF2-40B4-BE49-F238E27FC236}">
                <a16:creationId xmlns:a16="http://schemas.microsoft.com/office/drawing/2014/main" id="{203AADA4-8123-B717-B6D0-E7043E68C577}"/>
              </a:ext>
            </a:extLst>
          </p:cNvPr>
          <p:cNvSpPr txBox="1"/>
          <p:nvPr/>
        </p:nvSpPr>
        <p:spPr>
          <a:xfrm>
            <a:off x="1262876" y="35535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7" name="Group 466">
            <a:extLst>
              <a:ext uri="{FF2B5EF4-FFF2-40B4-BE49-F238E27FC236}">
                <a16:creationId xmlns:a16="http://schemas.microsoft.com/office/drawing/2014/main" id="{A36A1130-09E3-557D-A490-7AFEA28B4589}"/>
              </a:ext>
            </a:extLst>
          </p:cNvPr>
          <p:cNvGrpSpPr/>
          <p:nvPr/>
        </p:nvGrpSpPr>
        <p:grpSpPr>
          <a:xfrm>
            <a:off x="6358539" y="3217743"/>
            <a:ext cx="787400" cy="776167"/>
            <a:chOff x="3890542" y="2831233"/>
            <a:chExt cx="787400" cy="1464542"/>
          </a:xfrm>
        </p:grpSpPr>
        <p:pic>
          <p:nvPicPr>
            <p:cNvPr id="46" name="Picture 45" descr="A screenshot of a graph&#10;&#10;Description automatically generated">
              <a:extLst>
                <a:ext uri="{FF2B5EF4-FFF2-40B4-BE49-F238E27FC236}">
                  <a16:creationId xmlns:a16="http://schemas.microsoft.com/office/drawing/2014/main" id="{DD36EE22-23F9-6873-6590-294CA16DDD40}"/>
                </a:ext>
              </a:extLst>
            </p:cNvPr>
            <p:cNvPicPr>
              <a:picLocks noChangeAspect="1"/>
            </p:cNvPicPr>
            <p:nvPr/>
          </p:nvPicPr>
          <p:blipFill>
            <a:blip r:embed="rId5"/>
            <a:srcRect l="74255" t="2640" r="22836" b="68025"/>
            <a:stretch/>
          </p:blipFill>
          <p:spPr>
            <a:xfrm>
              <a:off x="4232836" y="3472918"/>
              <a:ext cx="116914" cy="822857"/>
            </a:xfrm>
            <a:prstGeom prst="rect">
              <a:avLst/>
            </a:prstGeom>
          </p:spPr>
        </p:pic>
        <p:sp>
          <p:nvSpPr>
            <p:cNvPr id="62" name="TextBox 61">
              <a:extLst>
                <a:ext uri="{FF2B5EF4-FFF2-40B4-BE49-F238E27FC236}">
                  <a16:creationId xmlns:a16="http://schemas.microsoft.com/office/drawing/2014/main" id="{0E7562BD-485D-D10F-97A3-7E959D819F26}"/>
                </a:ext>
              </a:extLst>
            </p:cNvPr>
            <p:cNvSpPr txBox="1"/>
            <p:nvPr/>
          </p:nvSpPr>
          <p:spPr>
            <a:xfrm>
              <a:off x="4276046" y="3377622"/>
              <a:ext cx="234360" cy="200056"/>
            </a:xfrm>
            <a:prstGeom prst="rect">
              <a:avLst/>
            </a:prstGeom>
            <a:noFill/>
          </p:spPr>
          <p:txBody>
            <a:bodyPr wrap="none" rtlCol="0">
              <a:spAutoFit/>
            </a:bodyPr>
            <a:lstStyle/>
            <a:p>
              <a:r>
                <a:rPr lang="en-US" sz="700" dirty="0"/>
                <a:t>2</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4276046" y="3669608"/>
              <a:ext cx="234360" cy="200056"/>
            </a:xfrm>
            <a:prstGeom prst="rect">
              <a:avLst/>
            </a:prstGeom>
            <a:noFill/>
          </p:spPr>
          <p:txBody>
            <a:bodyPr wrap="none" rtlCol="0">
              <a:spAutoFit/>
            </a:bodyPr>
            <a:lstStyle/>
            <a:p>
              <a:r>
                <a:rPr lang="en-US" sz="700" dirty="0"/>
                <a:t>1</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4276046" y="3961594"/>
              <a:ext cx="234360" cy="200056"/>
            </a:xfrm>
            <a:prstGeom prst="rect">
              <a:avLst/>
            </a:prstGeom>
            <a:noFill/>
          </p:spPr>
          <p:txBody>
            <a:bodyPr wrap="none" rtlCol="0">
              <a:spAutoFit/>
            </a:bodyPr>
            <a:lstStyle/>
            <a:p>
              <a:r>
                <a:rPr lang="en-US" sz="700" dirty="0"/>
                <a:t>0</a:t>
              </a:r>
            </a:p>
          </p:txBody>
        </p:sp>
        <p:sp>
          <p:nvSpPr>
            <p:cNvPr id="396" name="Google Shape;358;p2">
              <a:extLst>
                <a:ext uri="{FF2B5EF4-FFF2-40B4-BE49-F238E27FC236}">
                  <a16:creationId xmlns:a16="http://schemas.microsoft.com/office/drawing/2014/main" id="{2BA2D650-26ED-EFE6-2638-009E10561050}"/>
                </a:ext>
              </a:extLst>
            </p:cNvPr>
            <p:cNvSpPr txBox="1"/>
            <p:nvPr/>
          </p:nvSpPr>
          <p:spPr>
            <a:xfrm>
              <a:off x="3890542" y="2831233"/>
              <a:ext cx="787400" cy="580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0" name="Group 469">
            <a:extLst>
              <a:ext uri="{FF2B5EF4-FFF2-40B4-BE49-F238E27FC236}">
                <a16:creationId xmlns:a16="http://schemas.microsoft.com/office/drawing/2014/main" id="{97D4E52D-F501-40F1-E3C6-06218AE5B220}"/>
              </a:ext>
            </a:extLst>
          </p:cNvPr>
          <p:cNvGrpSpPr/>
          <p:nvPr/>
        </p:nvGrpSpPr>
        <p:grpSpPr>
          <a:xfrm>
            <a:off x="3997934" y="2300786"/>
            <a:ext cx="2511584" cy="3006446"/>
            <a:chOff x="4744650" y="2348201"/>
            <a:chExt cx="2426528" cy="3006446"/>
          </a:xfrm>
        </p:grpSpPr>
        <p:pic>
          <p:nvPicPr>
            <p:cNvPr id="37" name="Picture 36" descr="A screenshot of a graph&#10;&#10;Description automatically generated">
              <a:extLst>
                <a:ext uri="{FF2B5EF4-FFF2-40B4-BE49-F238E27FC236}">
                  <a16:creationId xmlns:a16="http://schemas.microsoft.com/office/drawing/2014/main" id="{50AF7B8A-A33C-16AF-E4B0-1E96FC9DD7C6}"/>
                </a:ext>
              </a:extLst>
            </p:cNvPr>
            <p:cNvPicPr>
              <a:picLocks noChangeAspect="1"/>
            </p:cNvPicPr>
            <p:nvPr/>
          </p:nvPicPr>
          <p:blipFill>
            <a:blip r:embed="rId5"/>
            <a:srcRect l="15051" t="2640" r="37948" b="20157"/>
            <a:stretch/>
          </p:blipFill>
          <p:spPr>
            <a:xfrm>
              <a:off x="4795961" y="2523593"/>
              <a:ext cx="1877558" cy="2165554"/>
            </a:xfrm>
            <a:prstGeom prst="rect">
              <a:avLst/>
            </a:prstGeom>
          </p:spPr>
        </p:pic>
        <p:sp>
          <p:nvSpPr>
            <p:cNvPr id="13" name="TextBox 12">
              <a:extLst>
                <a:ext uri="{FF2B5EF4-FFF2-40B4-BE49-F238E27FC236}">
                  <a16:creationId xmlns:a16="http://schemas.microsoft.com/office/drawing/2014/main" id="{5D872FE3-1051-FD5B-8931-B1D0BC86CA6B}"/>
                </a:ext>
              </a:extLst>
            </p:cNvPr>
            <p:cNvSpPr txBox="1"/>
            <p:nvPr/>
          </p:nvSpPr>
          <p:spPr>
            <a:xfrm rot="16200000">
              <a:off x="5412301" y="399097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68361" y="2548993"/>
              <a:ext cx="447558" cy="200055"/>
              <a:chOff x="6677832" y="2892201"/>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77832" y="2892201"/>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65880" y="4555688"/>
              <a:ext cx="460382" cy="200055"/>
              <a:chOff x="6675083" y="3286884"/>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75083" y="3286884"/>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64308" y="2631858"/>
              <a:ext cx="428322" cy="200055"/>
              <a:chOff x="6680352" y="3172797"/>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0352" y="3172797"/>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3482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3514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461" name="Group 460">
              <a:extLst>
                <a:ext uri="{FF2B5EF4-FFF2-40B4-BE49-F238E27FC236}">
                  <a16:creationId xmlns:a16="http://schemas.microsoft.com/office/drawing/2014/main" id="{AEF24099-BCD5-0458-3884-E3BDF9E5415B}"/>
                </a:ext>
              </a:extLst>
            </p:cNvPr>
            <p:cNvGrpSpPr/>
            <p:nvPr/>
          </p:nvGrpSpPr>
          <p:grpSpPr>
            <a:xfrm>
              <a:off x="6664308" y="3786186"/>
              <a:ext cx="506870" cy="200055"/>
              <a:chOff x="6675083" y="4892571"/>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75083" y="4892571"/>
                <a:ext cx="506870" cy="200055"/>
              </a:xfrm>
              <a:prstGeom prst="rect">
                <a:avLst/>
              </a:prstGeom>
              <a:noFill/>
            </p:spPr>
            <p:txBody>
              <a:bodyPr wrap="none" rtlCol="0">
                <a:spAutoFit/>
              </a:bodyPr>
              <a:lstStyle/>
              <a:p>
                <a:r>
                  <a:rPr lang="en-US" sz="700" i="1" dirty="0"/>
                  <a:t>ZNF304</a:t>
                </a:r>
              </a:p>
            </p:txBody>
          </p:sp>
        </p:gr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6"/>
          <a:srcRect t="9345" r="29354" b="22145"/>
          <a:stretch/>
        </p:blipFill>
        <p:spPr>
          <a:xfrm>
            <a:off x="-6507559" y="7838030"/>
            <a:ext cx="5490887" cy="1390481"/>
          </a:xfrm>
          <a:prstGeom prst="rect">
            <a:avLst/>
          </a:prstGeom>
        </p:spPr>
      </p:pic>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7"/>
          <a:srcRect l="44047" r="13003" b="21836"/>
          <a:stretch/>
        </p:blipFill>
        <p:spPr>
          <a:xfrm>
            <a:off x="2842148" y="56009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67580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192781" y="5729580"/>
            <a:ext cx="435426" cy="855338"/>
            <a:chOff x="5229553" y="5897489"/>
            <a:chExt cx="634937" cy="1112897"/>
          </a:xfrm>
        </p:grpSpPr>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229553" y="5897489"/>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8"/>
            <a:srcRect t="10794" r="45875"/>
            <a:stretch/>
          </p:blipFill>
          <p:spPr>
            <a:xfrm>
              <a:off x="5358928" y="6162826"/>
              <a:ext cx="234360" cy="815698"/>
            </a:xfrm>
            <a:prstGeom prst="rect">
              <a:avLst/>
            </a:prstGeom>
          </p:spPr>
        </p:pic>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57282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29926"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nvGrpSpPr>
          <p:cNvPr id="28" name="Group 27">
            <a:extLst>
              <a:ext uri="{FF2B5EF4-FFF2-40B4-BE49-F238E27FC236}">
                <a16:creationId xmlns:a16="http://schemas.microsoft.com/office/drawing/2014/main" id="{8FE799F7-890C-6903-83B3-C8B4A0764DC3}"/>
              </a:ext>
            </a:extLst>
          </p:cNvPr>
          <p:cNvGrpSpPr/>
          <p:nvPr/>
        </p:nvGrpSpPr>
        <p:grpSpPr>
          <a:xfrm>
            <a:off x="307578" y="502468"/>
            <a:ext cx="7236309" cy="1438466"/>
            <a:chOff x="472468" y="502468"/>
            <a:chExt cx="7236309" cy="1438466"/>
          </a:xfrm>
        </p:grpSpPr>
        <p:pic>
          <p:nvPicPr>
            <p:cNvPr id="22" name="Picture 21" descr="A close-up of a computer screen&#10;&#10;Description automatically generated">
              <a:extLst>
                <a:ext uri="{FF2B5EF4-FFF2-40B4-BE49-F238E27FC236}">
                  <a16:creationId xmlns:a16="http://schemas.microsoft.com/office/drawing/2014/main" id="{871D3A34-BA16-60F0-0A9E-45F441544A47}"/>
                </a:ext>
              </a:extLst>
            </p:cNvPr>
            <p:cNvPicPr>
              <a:picLocks noChangeAspect="1"/>
            </p:cNvPicPr>
            <p:nvPr/>
          </p:nvPicPr>
          <p:blipFill>
            <a:blip r:embed="rId9"/>
            <a:srcRect l="9167" t="20208" r="14035" b="6840"/>
            <a:stretch/>
          </p:blipFill>
          <p:spPr>
            <a:xfrm>
              <a:off x="547967" y="780111"/>
              <a:ext cx="6281113" cy="1045323"/>
            </a:xfrm>
            <a:prstGeom prst="rect">
              <a:avLst/>
            </a:prstGeom>
          </p:spPr>
        </p:pic>
        <p:sp>
          <p:nvSpPr>
            <p:cNvPr id="494" name="Google Shape;494;p3"/>
            <p:cNvSpPr/>
            <p:nvPr/>
          </p:nvSpPr>
          <p:spPr>
            <a:xfrm>
              <a:off x="526847"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6790175" y="1544821"/>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472468"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655223" y="1818395"/>
              <a:ext cx="6128320" cy="122539"/>
              <a:chOff x="975172" y="1679745"/>
              <a:chExt cx="6128320"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grpSp>
          <p:nvGrpSpPr>
            <p:cNvPr id="12" name="Group 11">
              <a:extLst>
                <a:ext uri="{FF2B5EF4-FFF2-40B4-BE49-F238E27FC236}">
                  <a16:creationId xmlns:a16="http://schemas.microsoft.com/office/drawing/2014/main" id="{CB704726-F074-8C99-3267-1FA7737CB16C}"/>
                </a:ext>
              </a:extLst>
            </p:cNvPr>
            <p:cNvGrpSpPr>
              <a:grpSpLocks noChangeAspect="1"/>
            </p:cNvGrpSpPr>
            <p:nvPr/>
          </p:nvGrpSpPr>
          <p:grpSpPr>
            <a:xfrm>
              <a:off x="6774601" y="871442"/>
              <a:ext cx="934176" cy="628677"/>
              <a:chOff x="2009337" y="1871507"/>
              <a:chExt cx="2169006" cy="628677"/>
            </a:xfrm>
          </p:grpSpPr>
          <p:grpSp>
            <p:nvGrpSpPr>
              <p:cNvPr id="389" name="Group 388">
                <a:extLst>
                  <a:ext uri="{FF2B5EF4-FFF2-40B4-BE49-F238E27FC236}">
                    <a16:creationId xmlns:a16="http://schemas.microsoft.com/office/drawing/2014/main" id="{989276C2-B569-E3F5-BF14-CEB3CFEF2FC7}"/>
                  </a:ext>
                </a:extLst>
              </p:cNvPr>
              <p:cNvGrpSpPr>
                <a:grpSpLocks noChangeAspect="1"/>
              </p:cNvGrpSpPr>
              <p:nvPr/>
            </p:nvGrpSpPr>
            <p:grpSpPr>
              <a:xfrm>
                <a:off x="2009337" y="1871507"/>
                <a:ext cx="2169006" cy="628677"/>
                <a:chOff x="5366931" y="2079384"/>
                <a:chExt cx="2169006" cy="628677"/>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499965" y="2460168"/>
                  <a:ext cx="72558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366931" y="2079384"/>
                  <a:ext cx="21690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25" name="Picture 24" descr="A close-up of a computer screen&#10;&#10;Description automatically generated">
                <a:extLst>
                  <a:ext uri="{FF2B5EF4-FFF2-40B4-BE49-F238E27FC236}">
                    <a16:creationId xmlns:a16="http://schemas.microsoft.com/office/drawing/2014/main" id="{64C28905-802E-94FC-B538-938B060D44E7}"/>
                  </a:ext>
                </a:extLst>
              </p:cNvPr>
              <p:cNvPicPr>
                <a:picLocks noChangeAspect="1"/>
              </p:cNvPicPr>
              <p:nvPr/>
            </p:nvPicPr>
            <p:blipFill>
              <a:blip r:embed="rId9"/>
              <a:srcRect l="86657" t="26589" r="11675" b="3423"/>
              <a:stretch/>
            </p:blipFill>
            <p:spPr>
              <a:xfrm rot="5400000">
                <a:off x="3065505" y="1522655"/>
                <a:ext cx="107289" cy="1395536"/>
              </a:xfrm>
              <a:prstGeom prst="rect">
                <a:avLst/>
              </a:prstGeom>
            </p:spPr>
          </p:pic>
        </p:grpSp>
      </p:grpSp>
      <p:grpSp>
        <p:nvGrpSpPr>
          <p:cNvPr id="475" name="Group 474">
            <a:extLst>
              <a:ext uri="{FF2B5EF4-FFF2-40B4-BE49-F238E27FC236}">
                <a16:creationId xmlns:a16="http://schemas.microsoft.com/office/drawing/2014/main" id="{D7000A92-EBAB-7078-9364-8153F7E09B72}"/>
              </a:ext>
            </a:extLst>
          </p:cNvPr>
          <p:cNvGrpSpPr>
            <a:grpSpLocks noChangeAspect="1"/>
          </p:cNvGrpSpPr>
          <p:nvPr/>
        </p:nvGrpSpPr>
        <p:grpSpPr>
          <a:xfrm rot="16200000">
            <a:off x="-1374883" y="8229185"/>
            <a:ext cx="1386841" cy="734732"/>
            <a:chOff x="2455864" y="1815121"/>
            <a:chExt cx="1956948" cy="1036765"/>
          </a:xfrm>
        </p:grpSpPr>
        <p:sp>
          <p:nvSpPr>
            <p:cNvPr id="476" name="Google Shape;448;p3">
              <a:extLst>
                <a:ext uri="{FF2B5EF4-FFF2-40B4-BE49-F238E27FC236}">
                  <a16:creationId xmlns:a16="http://schemas.microsoft.com/office/drawing/2014/main" id="{47D3EB4D-654B-E83F-D3F3-7FE6DD8060D1}"/>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7" name="Google Shape;448;p3">
              <a:extLst>
                <a:ext uri="{FF2B5EF4-FFF2-40B4-BE49-F238E27FC236}">
                  <a16:creationId xmlns:a16="http://schemas.microsoft.com/office/drawing/2014/main" id="{1B96DBE9-CE06-1F9A-15E1-C9563784D24C}"/>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8" name="Google Shape;449;p3">
              <a:extLst>
                <a:ext uri="{FF2B5EF4-FFF2-40B4-BE49-F238E27FC236}">
                  <a16:creationId xmlns:a16="http://schemas.microsoft.com/office/drawing/2014/main" id="{3FCA531B-58C2-82EC-D1E3-8EEAEF4C0FF2}"/>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2" name="Google Shape;450;p3">
              <a:extLst>
                <a:ext uri="{FF2B5EF4-FFF2-40B4-BE49-F238E27FC236}">
                  <a16:creationId xmlns:a16="http://schemas.microsoft.com/office/drawing/2014/main" id="{21328433-B709-20D9-6A2D-948CD753D8C3}"/>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3" name="Google Shape;451;p3">
              <a:extLst>
                <a:ext uri="{FF2B5EF4-FFF2-40B4-BE49-F238E27FC236}">
                  <a16:creationId xmlns:a16="http://schemas.microsoft.com/office/drawing/2014/main" id="{0D99FF9C-3AE8-4AEF-DEB7-F2C81D2A1E50}"/>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6" name="Google Shape;452;p3">
              <a:extLst>
                <a:ext uri="{FF2B5EF4-FFF2-40B4-BE49-F238E27FC236}">
                  <a16:creationId xmlns:a16="http://schemas.microsoft.com/office/drawing/2014/main" id="{5C8BA23C-5B63-CBC5-2ED3-A375C3922654}"/>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99" name="Picture 498" descr="A close-up of a chart&#10;&#10;Description automatically generated">
              <a:extLst>
                <a:ext uri="{FF2B5EF4-FFF2-40B4-BE49-F238E27FC236}">
                  <a16:creationId xmlns:a16="http://schemas.microsoft.com/office/drawing/2014/main" id="{28B13620-B570-BC6A-15DD-32B6E05F4ACC}"/>
                </a:ext>
              </a:extLst>
            </p:cNvPr>
            <p:cNvPicPr>
              <a:picLocks noChangeAspect="1"/>
            </p:cNvPicPr>
            <p:nvPr/>
          </p:nvPicPr>
          <p:blipFill>
            <a:blip r:embed="rId10"/>
            <a:srcRect r="52808" b="1923"/>
            <a:stretch/>
          </p:blipFill>
          <p:spPr>
            <a:xfrm rot="5400000">
              <a:off x="3335271" y="1355781"/>
              <a:ext cx="256887" cy="1793635"/>
            </a:xfrm>
            <a:prstGeom prst="rect">
              <a:avLst/>
            </a:prstGeom>
          </p:spPr>
        </p:pic>
      </p:grpSp>
      <p:grpSp>
        <p:nvGrpSpPr>
          <p:cNvPr id="536" name="Group 535">
            <a:extLst>
              <a:ext uri="{FF2B5EF4-FFF2-40B4-BE49-F238E27FC236}">
                <a16:creationId xmlns:a16="http://schemas.microsoft.com/office/drawing/2014/main" id="{E7B7F260-F200-AA56-90BE-998DF4EBA199}"/>
              </a:ext>
            </a:extLst>
          </p:cNvPr>
          <p:cNvGrpSpPr/>
          <p:nvPr/>
        </p:nvGrpSpPr>
        <p:grpSpPr>
          <a:xfrm>
            <a:off x="531719" y="7743212"/>
            <a:ext cx="5918193" cy="1898341"/>
            <a:chOff x="531719" y="7743212"/>
            <a:chExt cx="5918193" cy="1898341"/>
          </a:xfrm>
        </p:grpSpPr>
        <p:sp>
          <p:nvSpPr>
            <p:cNvPr id="445" name="Google Shape;445;p3"/>
            <p:cNvSpPr txBox="1"/>
            <p:nvPr/>
          </p:nvSpPr>
          <p:spPr>
            <a:xfrm>
              <a:off x="796764" y="7749879"/>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2818853" y="7743212"/>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4942349" y="8137891"/>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344966" cy="230832"/>
              </a:xfrm>
              <a:prstGeom prst="rect">
                <a:avLst/>
              </a:prstGeom>
              <a:noFill/>
            </p:spPr>
            <p:txBody>
              <a:bodyPr wrap="none" rtlCol="0">
                <a:spAutoFit/>
              </a:bodyPr>
              <a:lstStyle/>
              <a:p>
                <a:r>
                  <a:rPr lang="en-US" sz="900" dirty="0"/>
                  <a:t>NK</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23" name="Group 22">
              <a:extLst>
                <a:ext uri="{FF2B5EF4-FFF2-40B4-BE49-F238E27FC236}">
                  <a16:creationId xmlns:a16="http://schemas.microsoft.com/office/drawing/2014/main" id="{02294D88-564E-9D41-9860-BA02ADB3BAF0}"/>
                </a:ext>
              </a:extLst>
            </p:cNvPr>
            <p:cNvGrpSpPr/>
            <p:nvPr/>
          </p:nvGrpSpPr>
          <p:grpSpPr>
            <a:xfrm>
              <a:off x="531719" y="9261361"/>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533" name="Picture 532" descr="A colorful squares with black text&#10;&#10;Description automatically generated with medium confidence">
              <a:extLst>
                <a:ext uri="{FF2B5EF4-FFF2-40B4-BE49-F238E27FC236}">
                  <a16:creationId xmlns:a16="http://schemas.microsoft.com/office/drawing/2014/main" id="{59FB6D83-4112-F3A3-B588-F14AD3E2A271}"/>
                </a:ext>
              </a:extLst>
            </p:cNvPr>
            <p:cNvPicPr>
              <a:picLocks noChangeAspect="1"/>
            </p:cNvPicPr>
            <p:nvPr/>
          </p:nvPicPr>
          <p:blipFill>
            <a:blip r:embed="rId11"/>
            <a:srcRect l="13497" t="1248" r="31457" b="26028"/>
            <a:stretch/>
          </p:blipFill>
          <p:spPr>
            <a:xfrm>
              <a:off x="578218" y="7947856"/>
              <a:ext cx="4416913" cy="1371600"/>
            </a:xfrm>
            <a:prstGeom prst="rect">
              <a:avLst/>
            </a:prstGeom>
          </p:spPr>
        </p:pic>
        <p:grpSp>
          <p:nvGrpSpPr>
            <p:cNvPr id="535" name="Group 534">
              <a:extLst>
                <a:ext uri="{FF2B5EF4-FFF2-40B4-BE49-F238E27FC236}">
                  <a16:creationId xmlns:a16="http://schemas.microsoft.com/office/drawing/2014/main" id="{221E2968-0B08-2D64-E404-58BD0B0D9446}"/>
                </a:ext>
              </a:extLst>
            </p:cNvPr>
            <p:cNvGrpSpPr/>
            <p:nvPr/>
          </p:nvGrpSpPr>
          <p:grpSpPr>
            <a:xfrm>
              <a:off x="5772922" y="8164022"/>
              <a:ext cx="676990" cy="939267"/>
              <a:chOff x="5769178" y="7416843"/>
              <a:chExt cx="815858" cy="2065506"/>
            </a:xfrm>
          </p:grpSpPr>
          <p:sp>
            <p:nvSpPr>
              <p:cNvPr id="503" name="Google Shape;448;p3">
                <a:extLst>
                  <a:ext uri="{FF2B5EF4-FFF2-40B4-BE49-F238E27FC236}">
                    <a16:creationId xmlns:a16="http://schemas.microsoft.com/office/drawing/2014/main" id="{FF3CE593-D584-E78E-81BF-BFBEB72BE4ED}"/>
                  </a:ext>
                </a:extLst>
              </p:cNvPr>
              <p:cNvSpPr txBox="1"/>
              <p:nvPr/>
            </p:nvSpPr>
            <p:spPr>
              <a:xfrm>
                <a:off x="5984824" y="7974004"/>
                <a:ext cx="4668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a:off x="6003755" y="8591295"/>
                <a:ext cx="36840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a:off x="6003755" y="9195529"/>
                <a:ext cx="33716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5769178" y="7416843"/>
                <a:ext cx="815858" cy="676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4" name="Picture 533" descr="A colorful squares with black text&#10;&#10;Description automatically generated with medium confidence">
                <a:extLst>
                  <a:ext uri="{FF2B5EF4-FFF2-40B4-BE49-F238E27FC236}">
                    <a16:creationId xmlns:a16="http://schemas.microsoft.com/office/drawing/2014/main" id="{A695D310-C937-893F-D71C-34D5D1EB354D}"/>
                  </a:ext>
                </a:extLst>
              </p:cNvPr>
              <p:cNvPicPr>
                <a:picLocks noChangeAspect="1"/>
              </p:cNvPicPr>
              <p:nvPr/>
            </p:nvPicPr>
            <p:blipFill>
              <a:blip r:embed="rId11"/>
              <a:srcRect l="78668" t="1248" r="17980" b="3484"/>
              <a:stretch/>
            </p:blipFill>
            <p:spPr>
              <a:xfrm>
                <a:off x="5918559" y="8110748"/>
                <a:ext cx="153478" cy="1371601"/>
              </a:xfrm>
              <a:prstGeom prst="rect">
                <a:avLst/>
              </a:prstGeom>
            </p:spPr>
          </p:pic>
        </p:gr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162166" y="7245425"/>
                <a:ext cx="1116689" cy="369332"/>
              </a:xfrm>
              <a:prstGeom prst="rect">
                <a:avLst/>
              </a:prstGeom>
              <a:noFill/>
            </p:spPr>
            <p:txBody>
              <a:bodyPr wrap="square" rtlCol="0">
                <a:spAutoFit/>
              </a:bodyPr>
              <a:lstStyle/>
              <a:p>
                <a:pPr algn="ctr"/>
                <a:r>
                  <a:rPr lang="en-US" sz="900" dirty="0" err="1"/>
                  <a:t>Abosolute</a:t>
                </a:r>
                <a:r>
                  <a:rPr lang="en-US" sz="900" dirty="0"/>
                  <a:t> 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44029" y="7253533"/>
                <a:ext cx="1157568"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2" name="Group 511">
            <a:extLst>
              <a:ext uri="{FF2B5EF4-FFF2-40B4-BE49-F238E27FC236}">
                <a16:creationId xmlns:a16="http://schemas.microsoft.com/office/drawing/2014/main" id="{094AD24E-18EE-8C82-A411-33748BEF0FA1}"/>
              </a:ext>
            </a:extLst>
          </p:cNvPr>
          <p:cNvGrpSpPr/>
          <p:nvPr/>
        </p:nvGrpSpPr>
        <p:grpSpPr>
          <a:xfrm>
            <a:off x="4329492" y="9410385"/>
            <a:ext cx="745710" cy="468117"/>
            <a:chOff x="4451764" y="9317207"/>
            <a:chExt cx="745710" cy="468117"/>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6"/>
            <a:srcRect l="81516" t="2226" r="12650" b="48668"/>
            <a:stretch/>
          </p:blipFill>
          <p:spPr>
            <a:xfrm rot="5400000">
              <a:off x="4771953" y="9377075"/>
              <a:ext cx="94703" cy="412465"/>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97" name="TextBox 696">
              <a:extLst>
                <a:ext uri="{FF2B5EF4-FFF2-40B4-BE49-F238E27FC236}">
                  <a16:creationId xmlns:a16="http://schemas.microsoft.com/office/drawing/2014/main" id="{8B2CB04F-F023-BB2E-202A-166910C14158}"/>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671" name="Group 670">
            <a:extLst>
              <a:ext uri="{FF2B5EF4-FFF2-40B4-BE49-F238E27FC236}">
                <a16:creationId xmlns:a16="http://schemas.microsoft.com/office/drawing/2014/main" id="{249B8E18-86E8-3AFC-E2DA-DFEF9E31CEE2}"/>
              </a:ext>
            </a:extLst>
          </p:cNvPr>
          <p:cNvGrpSpPr>
            <a:grpSpLocks noChangeAspect="1"/>
          </p:cNvGrpSpPr>
          <p:nvPr/>
        </p:nvGrpSpPr>
        <p:grpSpPr>
          <a:xfrm>
            <a:off x="4163637" y="7653773"/>
            <a:ext cx="3608763" cy="1828800"/>
            <a:chOff x="4216025" y="7605640"/>
            <a:chExt cx="3423386" cy="1734857"/>
          </a:xfrm>
        </p:grpSpPr>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7"/>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8"/>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7"/>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3" name="Group 2">
              <a:extLst>
                <a:ext uri="{FF2B5EF4-FFF2-40B4-BE49-F238E27FC236}">
                  <a16:creationId xmlns:a16="http://schemas.microsoft.com/office/drawing/2014/main" id="{69EAA5F9-DD8D-9832-5F25-4E816B0E49B7}"/>
                </a:ext>
              </a:extLst>
            </p:cNvPr>
            <p:cNvGrpSpPr/>
            <p:nvPr/>
          </p:nvGrpSpPr>
          <p:grpSpPr>
            <a:xfrm>
              <a:off x="4392615" y="9034974"/>
              <a:ext cx="2678187" cy="305523"/>
              <a:chOff x="4392615" y="9034974"/>
              <a:chExt cx="2678187" cy="305523"/>
            </a:xfrm>
          </p:grpSpPr>
          <p:sp>
            <p:nvSpPr>
              <p:cNvPr id="575" name="TextBox 574">
                <a:extLst>
                  <a:ext uri="{FF2B5EF4-FFF2-40B4-BE49-F238E27FC236}">
                    <a16:creationId xmlns:a16="http://schemas.microsoft.com/office/drawing/2014/main" id="{66A42B32-C531-2C56-AAF2-6BC546D4585A}"/>
                  </a:ext>
                </a:extLst>
              </p:cNvPr>
              <p:cNvSpPr txBox="1"/>
              <p:nvPr/>
            </p:nvSpPr>
            <p:spPr>
              <a:xfrm rot="16200000">
                <a:off x="4362627" y="9064962"/>
                <a:ext cx="260031"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51132" y="9064962"/>
                <a:ext cx="260031"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39637" y="9064962"/>
                <a:ext cx="260031"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28142" y="9064962"/>
                <a:ext cx="260031"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16647" y="9064962"/>
                <a:ext cx="260031"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805152" y="9064962"/>
                <a:ext cx="260031"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70911" y="9087708"/>
                <a:ext cx="305523"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59416" y="9087708"/>
                <a:ext cx="305523"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47921" y="9087708"/>
                <a:ext cx="305523"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36426" y="9087708"/>
                <a:ext cx="305523"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24929" y="9087708"/>
                <a:ext cx="305523"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313435" y="9087708"/>
                <a:ext cx="305523"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401940" y="9087708"/>
                <a:ext cx="305523"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90445" y="9087708"/>
                <a:ext cx="305523"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78950" y="9087708"/>
                <a:ext cx="305523"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67455" y="9087708"/>
                <a:ext cx="305523"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55960" y="9087708"/>
                <a:ext cx="305523"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44465" y="9087708"/>
                <a:ext cx="305523"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32970" y="9087708"/>
                <a:ext cx="305523"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21475" y="9087708"/>
                <a:ext cx="305523"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109980" y="9087708"/>
                <a:ext cx="305523"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98484" y="9087708"/>
                <a:ext cx="305523"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86989" y="9087708"/>
                <a:ext cx="305523"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75494" y="9087708"/>
                <a:ext cx="305523"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18013" y="9087708"/>
                <a:ext cx="305523"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29514" y="9087708"/>
                <a:ext cx="305523"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41009" y="9087708"/>
                <a:ext cx="305523"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52504" y="9087708"/>
                <a:ext cx="305523"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63999" y="9087708"/>
                <a:ext cx="305523" cy="200055"/>
              </a:xfrm>
              <a:prstGeom prst="rect">
                <a:avLst/>
              </a:prstGeom>
              <a:noFill/>
            </p:spPr>
            <p:txBody>
              <a:bodyPr wrap="none" rtlCol="0">
                <a:spAutoFit/>
              </a:bodyPr>
              <a:lstStyle/>
              <a:p>
                <a:r>
                  <a:rPr lang="en-US" sz="700" dirty="0"/>
                  <a:t>p53</a:t>
                </a:r>
              </a:p>
            </p:txBody>
          </p:sp>
        </p:grpSp>
      </p:grpSp>
      <p:grpSp>
        <p:nvGrpSpPr>
          <p:cNvPr id="634" name="Group 633">
            <a:extLst>
              <a:ext uri="{FF2B5EF4-FFF2-40B4-BE49-F238E27FC236}">
                <a16:creationId xmlns:a16="http://schemas.microsoft.com/office/drawing/2014/main" id="{4DBC901D-A82D-4BB8-1228-40C53CB76F1A}"/>
              </a:ext>
            </a:extLst>
          </p:cNvPr>
          <p:cNvGrpSpPr/>
          <p:nvPr/>
        </p:nvGrpSpPr>
        <p:grpSpPr>
          <a:xfrm>
            <a:off x="5086524" y="9410386"/>
            <a:ext cx="745710" cy="468117"/>
            <a:chOff x="5045489" y="9348957"/>
            <a:chExt cx="745710" cy="468117"/>
          </a:xfrm>
        </p:grpSpPr>
        <p:pic>
          <p:nvPicPr>
            <p:cNvPr id="625" name="Picture 624">
              <a:extLst>
                <a:ext uri="{FF2B5EF4-FFF2-40B4-BE49-F238E27FC236}">
                  <a16:creationId xmlns:a16="http://schemas.microsoft.com/office/drawing/2014/main" id="{B8929EBB-6375-E5D0-FD7B-EFCC3BA93472}"/>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522" name="Group 521">
              <a:extLst>
                <a:ext uri="{FF2B5EF4-FFF2-40B4-BE49-F238E27FC236}">
                  <a16:creationId xmlns:a16="http://schemas.microsoft.com/office/drawing/2014/main" id="{51E3A606-5E96-63AA-8A39-B5C4E8C03658}"/>
                </a:ext>
              </a:extLst>
            </p:cNvPr>
            <p:cNvGrpSpPr/>
            <p:nvPr/>
          </p:nvGrpSpPr>
          <p:grpSpPr>
            <a:xfrm>
              <a:off x="5045489" y="9348957"/>
              <a:ext cx="745710" cy="468117"/>
              <a:chOff x="4451764" y="9317207"/>
              <a:chExt cx="745710" cy="468117"/>
            </a:xfrm>
          </p:grpSpPr>
          <p:sp>
            <p:nvSpPr>
              <p:cNvPr id="525" name="Rectangle 524">
                <a:extLst>
                  <a:ext uri="{FF2B5EF4-FFF2-40B4-BE49-F238E27FC236}">
                    <a16:creationId xmlns:a16="http://schemas.microsoft.com/office/drawing/2014/main" id="{DA3631E0-2F29-0628-7B74-A41065585D4B}"/>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0" name="TextBox 609">
                <a:extLst>
                  <a:ext uri="{FF2B5EF4-FFF2-40B4-BE49-F238E27FC236}">
                    <a16:creationId xmlns:a16="http://schemas.microsoft.com/office/drawing/2014/main" id="{1E1CFFBD-8E22-BDBD-A52A-28F6217EBBEA}"/>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611" name="TextBox 610">
                <a:extLst>
                  <a:ext uri="{FF2B5EF4-FFF2-40B4-BE49-F238E27FC236}">
                    <a16:creationId xmlns:a16="http://schemas.microsoft.com/office/drawing/2014/main" id="{DA1873E6-4D9F-4DED-ABB8-2FE026F7B050}"/>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12" name="TextBox 611">
                <a:extLst>
                  <a:ext uri="{FF2B5EF4-FFF2-40B4-BE49-F238E27FC236}">
                    <a16:creationId xmlns:a16="http://schemas.microsoft.com/office/drawing/2014/main" id="{13AA1F92-47D2-B831-919B-EF68B8B87D76}"/>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615" name="TextBox 614">
                <a:extLst>
                  <a:ext uri="{FF2B5EF4-FFF2-40B4-BE49-F238E27FC236}">
                    <a16:creationId xmlns:a16="http://schemas.microsoft.com/office/drawing/2014/main" id="{FF0C0369-0F1F-C5D7-EC02-DCC7D481729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616" name="TextBox 615">
                <a:extLst>
                  <a:ext uri="{FF2B5EF4-FFF2-40B4-BE49-F238E27FC236}">
                    <a16:creationId xmlns:a16="http://schemas.microsoft.com/office/drawing/2014/main" id="{C7254852-5B04-FBC9-FCDF-73E1848EE7B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03" name="Group 902">
            <a:extLst>
              <a:ext uri="{FF2B5EF4-FFF2-40B4-BE49-F238E27FC236}">
                <a16:creationId xmlns:a16="http://schemas.microsoft.com/office/drawing/2014/main" id="{77F66265-45A6-063B-0432-42F8527CA201}"/>
              </a:ext>
            </a:extLst>
          </p:cNvPr>
          <p:cNvGrpSpPr/>
          <p:nvPr/>
        </p:nvGrpSpPr>
        <p:grpSpPr>
          <a:xfrm>
            <a:off x="143484" y="7493041"/>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3"/>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3"/>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10"/>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11"/>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12"/>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13"/>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6" name="Rectangle 875">
            <a:extLst>
              <a:ext uri="{FF2B5EF4-FFF2-40B4-BE49-F238E27FC236}">
                <a16:creationId xmlns:a16="http://schemas.microsoft.com/office/drawing/2014/main" id="{D4599150-414B-6373-5FE4-5AA6A5175D99}"/>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TextBox 886">
            <a:extLst>
              <a:ext uri="{FF2B5EF4-FFF2-40B4-BE49-F238E27FC236}">
                <a16:creationId xmlns:a16="http://schemas.microsoft.com/office/drawing/2014/main" id="{A504C4FD-5ABC-4350-9E22-6A0BF8598959}"/>
              </a:ext>
            </a:extLst>
          </p:cNvPr>
          <p:cNvSpPr txBox="1"/>
          <p:nvPr/>
        </p:nvSpPr>
        <p:spPr>
          <a:xfrm rot="16200000">
            <a:off x="-342287" y="1036130"/>
            <a:ext cx="1315406" cy="230832"/>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1" name="TextBox 880">
            <a:extLst>
              <a:ext uri="{FF2B5EF4-FFF2-40B4-BE49-F238E27FC236}">
                <a16:creationId xmlns:a16="http://schemas.microsoft.com/office/drawing/2014/main" id="{64DD46F6-C09F-2D4B-10A4-5E57905D0522}"/>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14"/>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sp>
        <p:nvSpPr>
          <p:cNvPr id="557" name="Google Shape;527;p4">
            <a:extLst>
              <a:ext uri="{FF2B5EF4-FFF2-40B4-BE49-F238E27FC236}">
                <a16:creationId xmlns:a16="http://schemas.microsoft.com/office/drawing/2014/main" id="{BA2EDD26-7196-2C15-0B99-ED6B76FB4AAF}"/>
              </a:ext>
            </a:extLst>
          </p:cNvPr>
          <p:cNvSpPr/>
          <p:nvPr/>
        </p:nvSpPr>
        <p:spPr>
          <a:xfrm>
            <a:off x="121783" y="4692298"/>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17881" y="4691492"/>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62" name="Group 561">
            <a:extLst>
              <a:ext uri="{FF2B5EF4-FFF2-40B4-BE49-F238E27FC236}">
                <a16:creationId xmlns:a16="http://schemas.microsoft.com/office/drawing/2014/main" id="{EF3C837E-AE24-ADCF-B13F-64027B39112D}"/>
              </a:ext>
            </a:extLst>
          </p:cNvPr>
          <p:cNvGrpSpPr/>
          <p:nvPr/>
        </p:nvGrpSpPr>
        <p:grpSpPr>
          <a:xfrm>
            <a:off x="39671" y="5727293"/>
            <a:ext cx="782321" cy="762282"/>
            <a:chOff x="6261255" y="4662214"/>
            <a:chExt cx="1269285" cy="1867916"/>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a:off x="6261255" y="4662214"/>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15">
              <a:alphaModFix/>
            </a:blip>
            <a:srcRect/>
            <a:stretch/>
          </p:blipFill>
          <p:spPr>
            <a:xfrm>
              <a:off x="6706421" y="5306018"/>
              <a:ext cx="122111"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2895297" y="4886541"/>
            <a:ext cx="481222"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103347" y="4882455"/>
            <a:ext cx="858509" cy="230832"/>
          </a:xfrm>
          <a:prstGeom prst="rect">
            <a:avLst/>
          </a:prstGeom>
          <a:noFill/>
        </p:spPr>
        <p:txBody>
          <a:bodyPr wrap="square" rtlCol="0">
            <a:spAutoFit/>
          </a:bodyPr>
          <a:lstStyle/>
          <a:p>
            <a:r>
              <a:rPr lang="en-US" sz="900" dirty="0"/>
              <a:t>At-Risk/ERA</a:t>
            </a:r>
          </a:p>
        </p:txBody>
      </p:sp>
      <p:sp>
        <p:nvSpPr>
          <p:cNvPr id="70" name="TextBox 69">
            <a:extLst>
              <a:ext uri="{FF2B5EF4-FFF2-40B4-BE49-F238E27FC236}">
                <a16:creationId xmlns:a16="http://schemas.microsoft.com/office/drawing/2014/main" id="{7A3014E0-BE52-129E-C721-C4B46537AC3A}"/>
              </a:ext>
            </a:extLst>
          </p:cNvPr>
          <p:cNvSpPr txBox="1"/>
          <p:nvPr/>
        </p:nvSpPr>
        <p:spPr>
          <a:xfrm>
            <a:off x="3914713" y="5190531"/>
            <a:ext cx="545699" cy="2334485"/>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TGFB3</a:t>
            </a:r>
          </a:p>
          <a:p>
            <a:r>
              <a:rPr lang="en-US" sz="470" b="1" i="1" dirty="0">
                <a:solidFill>
                  <a:schemeClr val="tx1"/>
                </a:solidFill>
              </a:rPr>
              <a:t>CCL4</a:t>
            </a:r>
          </a:p>
          <a:p>
            <a:r>
              <a:rPr lang="en-US" sz="470" i="1" dirty="0">
                <a:solidFill>
                  <a:schemeClr val="tx1"/>
                </a:solidFill>
              </a:rPr>
              <a:t>ADAMTSL4</a:t>
            </a:r>
          </a:p>
          <a:p>
            <a:r>
              <a:rPr lang="en-US" sz="470" b="1" i="1" dirty="0">
                <a:solidFill>
                  <a:schemeClr val="tx1"/>
                </a:solidFill>
              </a:rPr>
              <a:t>TGFB1</a:t>
            </a:r>
          </a:p>
          <a:p>
            <a:r>
              <a:rPr lang="en-US" sz="470" i="1" dirty="0">
                <a:solidFill>
                  <a:schemeClr val="tx1"/>
                </a:solidFill>
              </a:rPr>
              <a:t>TNFSF9</a:t>
            </a:r>
          </a:p>
          <a:p>
            <a:r>
              <a:rPr lang="en-US" sz="470" i="1" dirty="0">
                <a:solidFill>
                  <a:schemeClr val="tx1"/>
                </a:solidFill>
              </a:rPr>
              <a:t>ADAMTS10</a:t>
            </a:r>
          </a:p>
          <a:p>
            <a:r>
              <a:rPr lang="en-US" sz="470" i="1" dirty="0">
                <a:solidFill>
                  <a:schemeClr val="tx1"/>
                </a:solidFill>
              </a:rPr>
              <a:t>CCL4L2</a:t>
            </a:r>
            <a:endParaRPr lang="en-US" sz="470" b="1" i="1" dirty="0">
              <a:solidFill>
                <a:schemeClr val="tx1"/>
              </a:solidFill>
            </a:endParaRPr>
          </a:p>
          <a:p>
            <a:r>
              <a:rPr lang="en-US" sz="470" i="1" dirty="0">
                <a:solidFill>
                  <a:schemeClr val="tx1"/>
                </a:solidFill>
              </a:rPr>
              <a:t>IFNL1</a:t>
            </a:r>
          </a:p>
          <a:p>
            <a:r>
              <a:rPr lang="en-US" sz="470" b="1" i="1" dirty="0">
                <a:solidFill>
                  <a:schemeClr val="tx1"/>
                </a:solidFill>
              </a:rPr>
              <a:t>CCL5</a:t>
            </a:r>
            <a:endParaRPr lang="en-US" sz="470" i="1" dirty="0">
              <a:solidFill>
                <a:schemeClr val="tx1"/>
              </a:solidFill>
            </a:endParaRPr>
          </a:p>
          <a:p>
            <a:r>
              <a:rPr lang="en-US" sz="470" i="1" dirty="0">
                <a:solidFill>
                  <a:schemeClr val="tx1"/>
                </a:solidFill>
              </a:rPr>
              <a:t>PDGFD</a:t>
            </a:r>
            <a:endParaRPr lang="en-US" sz="470" b="1" i="1" dirty="0">
              <a:solidFill>
                <a:schemeClr val="tx1"/>
              </a:solidFill>
            </a:endParaRPr>
          </a:p>
          <a:p>
            <a:r>
              <a:rPr lang="en-US" sz="470" i="1" dirty="0">
                <a:solidFill>
                  <a:schemeClr val="tx1"/>
                </a:solidFill>
              </a:rPr>
              <a:t>MMP19</a:t>
            </a:r>
          </a:p>
          <a:p>
            <a:r>
              <a:rPr lang="en-US" sz="470" b="1" i="1" dirty="0">
                <a:solidFill>
                  <a:schemeClr val="tx1"/>
                </a:solidFill>
              </a:rPr>
              <a:t>IL15</a:t>
            </a:r>
          </a:p>
          <a:p>
            <a:r>
              <a:rPr lang="en-US" sz="470" i="1" dirty="0">
                <a:solidFill>
                  <a:schemeClr val="tx1"/>
                </a:solidFill>
              </a:rPr>
              <a:t>ADAMTS17</a:t>
            </a:r>
            <a:endParaRPr lang="en-US" sz="470" b="1" i="1" dirty="0">
              <a:solidFill>
                <a:schemeClr val="tx1"/>
              </a:solidFill>
            </a:endParaRPr>
          </a:p>
          <a:p>
            <a:r>
              <a:rPr lang="en-US" sz="470" b="1" i="1" dirty="0">
                <a:solidFill>
                  <a:schemeClr val="tx1"/>
                </a:solidFill>
              </a:rPr>
              <a:t>IL12A</a:t>
            </a:r>
          </a:p>
          <a:p>
            <a:r>
              <a:rPr lang="en-US" sz="470" i="1" dirty="0">
                <a:solidFill>
                  <a:schemeClr val="tx1"/>
                </a:solidFill>
              </a:rPr>
              <a:t>MMP25-AS1</a:t>
            </a:r>
          </a:p>
          <a:p>
            <a:r>
              <a:rPr lang="en-US" sz="470" i="1" dirty="0">
                <a:solidFill>
                  <a:schemeClr val="tx1"/>
                </a:solidFill>
              </a:rPr>
              <a:t>MMP25</a:t>
            </a:r>
          </a:p>
          <a:p>
            <a:r>
              <a:rPr lang="en-US" sz="470" i="1" dirty="0">
                <a:solidFill>
                  <a:schemeClr val="tx1"/>
                </a:solidFill>
              </a:rPr>
              <a:t>MMP24OS </a:t>
            </a:r>
          </a:p>
          <a:p>
            <a:r>
              <a:rPr lang="en-US" sz="470" i="1" dirty="0">
                <a:solidFill>
                  <a:schemeClr val="tx1"/>
                </a:solidFill>
              </a:rPr>
              <a:t>IL18BP</a:t>
            </a:r>
          </a:p>
          <a:p>
            <a:r>
              <a:rPr lang="en-US" sz="470" i="1" dirty="0">
                <a:solidFill>
                  <a:schemeClr val="tx1"/>
                </a:solidFill>
              </a:rPr>
              <a:t>TGFA</a:t>
            </a:r>
          </a:p>
          <a:p>
            <a:r>
              <a:rPr lang="en-US" sz="470" i="1" dirty="0">
                <a:solidFill>
                  <a:schemeClr val="tx1"/>
                </a:solidFill>
              </a:rPr>
              <a:t>TNFSF8</a:t>
            </a:r>
          </a:p>
          <a:p>
            <a:r>
              <a:rPr lang="en-US" sz="470" i="1" dirty="0">
                <a:solidFill>
                  <a:schemeClr val="tx1"/>
                </a:solidFill>
              </a:rPr>
              <a:t>XCL2</a:t>
            </a:r>
          </a:p>
          <a:p>
            <a:r>
              <a:rPr lang="en-US" sz="470" b="1" i="1" dirty="0">
                <a:solidFill>
                  <a:schemeClr val="tx1"/>
                </a:solidFill>
              </a:rPr>
              <a:t>NOTCH1</a:t>
            </a:r>
          </a:p>
          <a:p>
            <a:r>
              <a:rPr lang="en-US" sz="470" b="1" i="1" dirty="0">
                <a:solidFill>
                  <a:schemeClr val="tx1"/>
                </a:solidFill>
              </a:rPr>
              <a:t>TNFSF14</a:t>
            </a:r>
            <a:endParaRPr lang="en-US" sz="470" i="1" dirty="0">
              <a:solidFill>
                <a:schemeClr val="tx1"/>
              </a:solidFill>
            </a:endParaRPr>
          </a:p>
          <a:p>
            <a:r>
              <a:rPr lang="en-US" sz="470" i="1" dirty="0">
                <a:solidFill>
                  <a:schemeClr val="tx1"/>
                </a:solidFill>
              </a:rPr>
              <a:t>CCL3</a:t>
            </a:r>
          </a:p>
          <a:p>
            <a:r>
              <a:rPr lang="en-US" sz="470" i="1" dirty="0">
                <a:solidFill>
                  <a:schemeClr val="tx1"/>
                </a:solidFill>
              </a:rPr>
              <a:t>CXCL16</a:t>
            </a:r>
          </a:p>
          <a:p>
            <a:r>
              <a:rPr lang="en-US" sz="470" i="1" dirty="0">
                <a:solidFill>
                  <a:schemeClr val="tx1"/>
                </a:solidFill>
              </a:rPr>
              <a:t>CCL20</a:t>
            </a:r>
          </a:p>
          <a:p>
            <a:r>
              <a:rPr lang="en-US" sz="470" i="1" dirty="0">
                <a:solidFill>
                  <a:schemeClr val="tx1"/>
                </a:solidFill>
              </a:rPr>
              <a:t>XCL1</a:t>
            </a:r>
          </a:p>
          <a:p>
            <a:r>
              <a:rPr lang="en-US" sz="470" i="1" dirty="0">
                <a:solidFill>
                  <a:schemeClr val="tx1"/>
                </a:solidFill>
              </a:rPr>
              <a:t>IFNG</a:t>
            </a:r>
            <a:endParaRPr lang="en-US" sz="470" b="1" i="1" dirty="0">
              <a:solidFill>
                <a:schemeClr val="tx1"/>
              </a:solidFill>
            </a:endParaRPr>
          </a:p>
          <a:p>
            <a:r>
              <a:rPr lang="en-US" sz="470" i="1" dirty="0">
                <a:solidFill>
                  <a:schemeClr val="tx1"/>
                </a:solidFill>
              </a:rPr>
              <a:t>NOTCH2NL</a:t>
            </a:r>
            <a:endParaRPr lang="en-US" sz="470" b="1" i="1" dirty="0">
              <a:solidFill>
                <a:schemeClr val="tx1"/>
              </a:solidFill>
            </a:endParaRPr>
          </a:p>
        </p:txBody>
      </p:sp>
      <p:sp>
        <p:nvSpPr>
          <p:cNvPr id="523" name="Google Shape;527;p4">
            <a:extLst>
              <a:ext uri="{FF2B5EF4-FFF2-40B4-BE49-F238E27FC236}">
                <a16:creationId xmlns:a16="http://schemas.microsoft.com/office/drawing/2014/main" id="{99748A4A-F4FB-3DC1-CDBA-52B64C2F9804}"/>
              </a:ext>
            </a:extLst>
          </p:cNvPr>
          <p:cNvSpPr/>
          <p:nvPr/>
        </p:nvSpPr>
        <p:spPr>
          <a:xfrm>
            <a:off x="4989716" y="4696711"/>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39605" y="4691492"/>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955974" y="4937673"/>
            <a:ext cx="2634062" cy="2314151"/>
            <a:chOff x="4963761" y="2954177"/>
            <a:chExt cx="2634062"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16"/>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710046" y="4042734"/>
              <a:ext cx="707486" cy="200055"/>
            </a:xfrm>
            <a:prstGeom prst="rect">
              <a:avLst/>
            </a:prstGeom>
            <a:noFill/>
          </p:spPr>
          <p:txBody>
            <a:bodyPr wrap="none" rtlCol="0">
              <a:spAutoFit/>
            </a:bodyPr>
            <a:lstStyle/>
            <a:p>
              <a:r>
                <a:rPr lang="en-US" sz="700" dirty="0"/>
                <a:t>NPX Final</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077935"/>
              <a:ext cx="309703" cy="965864"/>
              <a:chOff x="208074" y="3018416"/>
              <a:chExt cx="666694" cy="1768090"/>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sp>
            <p:nvSpPr>
              <p:cNvPr id="79" name="TextBox 78">
                <a:extLst>
                  <a:ext uri="{FF2B5EF4-FFF2-40B4-BE49-F238E27FC236}">
                    <a16:creationId xmlns:a16="http://schemas.microsoft.com/office/drawing/2014/main" id="{6B29417A-9EBA-9E74-470A-B44E8B12B12A}"/>
                  </a:ext>
                </a:extLst>
              </p:cNvPr>
              <p:cNvSpPr txBox="1"/>
              <p:nvPr/>
            </p:nvSpPr>
            <p:spPr>
              <a:xfrm>
                <a:off x="208078" y="3018416"/>
                <a:ext cx="666688" cy="442578"/>
              </a:xfrm>
              <a:prstGeom prst="rect">
                <a:avLst/>
              </a:prstGeom>
              <a:noFill/>
            </p:spPr>
            <p:txBody>
              <a:bodyPr wrap="none" rtlCol="0">
                <a:spAutoFit/>
              </a:bodyPr>
              <a:lstStyle/>
              <a:p>
                <a:r>
                  <a:rPr lang="en-US" sz="700" dirty="0"/>
                  <a:t>2.0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26649" y="5124475"/>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01906" y="5124475"/>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73982" y="5124474"/>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65792" y="6270623"/>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01906" y="6270622"/>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04210" y="6270621"/>
            <a:ext cx="309001" cy="200055"/>
          </a:xfrm>
          <a:prstGeom prst="rect">
            <a:avLst/>
          </a:prstGeom>
          <a:noFill/>
        </p:spPr>
        <p:txBody>
          <a:bodyPr wrap="square" rtlCol="0">
            <a:spAutoFit/>
          </a:bodyPr>
          <a:lstStyle/>
          <a:p>
            <a:r>
              <a:rPr lang="en-US" sz="700" dirty="0"/>
              <a:t>**</a:t>
            </a:r>
          </a:p>
        </p:txBody>
      </p:sp>
      <p:sp>
        <p:nvSpPr>
          <p:cNvPr id="93" name="TextBox 92">
            <a:extLst>
              <a:ext uri="{FF2B5EF4-FFF2-40B4-BE49-F238E27FC236}">
                <a16:creationId xmlns:a16="http://schemas.microsoft.com/office/drawing/2014/main" id="{D8B36C28-F044-B2EF-D60F-DD3959B3B3CD}"/>
              </a:ext>
            </a:extLst>
          </p:cNvPr>
          <p:cNvSpPr txBox="1"/>
          <p:nvPr/>
        </p:nvSpPr>
        <p:spPr>
          <a:xfrm>
            <a:off x="5253519" y="7236793"/>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17"/>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14"/>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18"/>
          <a:stretch>
            <a:fillRect/>
          </a:stretch>
        </p:blipFill>
        <p:spPr>
          <a:xfrm>
            <a:off x="5123039" y="2769468"/>
            <a:ext cx="2044148" cy="1828800"/>
          </a:xfrm>
          <a:prstGeom prst="rect">
            <a:avLst/>
          </a:prstGeom>
        </p:spPr>
      </p:pic>
      <p:pic>
        <p:nvPicPr>
          <p:cNvPr id="3" name="Picture 2" descr="A graph with red dots&#10;&#10;Description automatically generated">
            <a:extLst>
              <a:ext uri="{FF2B5EF4-FFF2-40B4-BE49-F238E27FC236}">
                <a16:creationId xmlns:a16="http://schemas.microsoft.com/office/drawing/2014/main" id="{16B2F511-8830-D0D1-E2CE-52B67C5D3152}"/>
              </a:ext>
            </a:extLst>
          </p:cNvPr>
          <p:cNvPicPr>
            <a:picLocks noChangeAspect="1"/>
          </p:cNvPicPr>
          <p:nvPr/>
        </p:nvPicPr>
        <p:blipFill>
          <a:blip r:embed="rId19"/>
          <a:srcRect l="3095" t="6448" r="1335" b="17866"/>
          <a:stretch/>
        </p:blipFill>
        <p:spPr>
          <a:xfrm>
            <a:off x="676847" y="726464"/>
            <a:ext cx="4205186" cy="1027691"/>
          </a:xfrm>
          <a:prstGeom prst="rect">
            <a:avLst/>
          </a:prstGeom>
        </p:spPr>
      </p:pic>
      <p:pic>
        <p:nvPicPr>
          <p:cNvPr id="5" name="Picture 4">
            <a:extLst>
              <a:ext uri="{FF2B5EF4-FFF2-40B4-BE49-F238E27FC236}">
                <a16:creationId xmlns:a16="http://schemas.microsoft.com/office/drawing/2014/main" id="{B59A477B-BFFC-05C2-05C0-D741A919DBF0}"/>
              </a:ext>
            </a:extLst>
          </p:cNvPr>
          <p:cNvPicPr>
            <a:picLocks noChangeAspect="1"/>
          </p:cNvPicPr>
          <p:nvPr/>
        </p:nvPicPr>
        <p:blipFill>
          <a:blip r:embed="rId20"/>
          <a:srcRect l="916" t="1959" r="22585" b="11946"/>
          <a:stretch/>
        </p:blipFill>
        <p:spPr>
          <a:xfrm>
            <a:off x="725308" y="5130463"/>
            <a:ext cx="3234267" cy="2257778"/>
          </a:xfrm>
          <a:prstGeom prst="rect">
            <a:avLst/>
          </a:prstGeom>
        </p:spPr>
      </p:pic>
      <p:sp>
        <p:nvSpPr>
          <p:cNvPr id="9" name="Oval 8">
            <a:extLst>
              <a:ext uri="{FF2B5EF4-FFF2-40B4-BE49-F238E27FC236}">
                <a16:creationId xmlns:a16="http://schemas.microsoft.com/office/drawing/2014/main" id="{BD54BF21-4974-CB92-699B-BF41772430F9}"/>
              </a:ext>
            </a:extLst>
          </p:cNvPr>
          <p:cNvSpPr/>
          <p:nvPr/>
        </p:nvSpPr>
        <p:spPr>
          <a:xfrm>
            <a:off x="5123039" y="357785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BA260-5673-77E0-3267-6676DA092110}"/>
              </a:ext>
            </a:extLst>
          </p:cNvPr>
          <p:cNvSpPr/>
          <p:nvPr/>
        </p:nvSpPr>
        <p:spPr>
          <a:xfrm>
            <a:off x="5881495" y="3040754"/>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17CADA-5375-A227-79D9-D0CE3783DCCE}"/>
              </a:ext>
            </a:extLst>
          </p:cNvPr>
          <p:cNvSpPr/>
          <p:nvPr/>
        </p:nvSpPr>
        <p:spPr>
          <a:xfrm>
            <a:off x="5264849" y="313644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blue and orange pixelated squares&#10;&#10;Description automatically generated with medium confidence">
            <a:extLst>
              <a:ext uri="{FF2B5EF4-FFF2-40B4-BE49-F238E27FC236}">
                <a16:creationId xmlns:a16="http://schemas.microsoft.com/office/drawing/2014/main" id="{784FB279-68FB-3592-FAAB-0B7E2E3D640B}"/>
              </a:ext>
            </a:extLst>
          </p:cNvPr>
          <p:cNvPicPr>
            <a:picLocks noChangeAspect="1"/>
          </p:cNvPicPr>
          <p:nvPr/>
        </p:nvPicPr>
        <p:blipFill>
          <a:blip r:embed="rId3"/>
          <a:srcRect l="658" r="8950"/>
          <a:stretch/>
        </p:blipFill>
        <p:spPr>
          <a:xfrm>
            <a:off x="3852634" y="4722355"/>
            <a:ext cx="3840480" cy="2207400"/>
          </a:xfrm>
          <a:prstGeom prst="rect">
            <a:avLst/>
          </a:prstGeom>
        </p:spPr>
      </p:pic>
      <p:sp>
        <p:nvSpPr>
          <p:cNvPr id="4" name="Google Shape;526;p4">
            <a:extLst>
              <a:ext uri="{FF2B5EF4-FFF2-40B4-BE49-F238E27FC236}">
                <a16:creationId xmlns:a16="http://schemas.microsoft.com/office/drawing/2014/main" id="{34215275-81A8-64DA-10AF-EFA31BD5CF76}"/>
              </a:ext>
            </a:extLst>
          </p:cNvPr>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6  Comparison with AMP study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0" name="Picture 9">
            <a:extLst>
              <a:ext uri="{FF2B5EF4-FFF2-40B4-BE49-F238E27FC236}">
                <a16:creationId xmlns:a16="http://schemas.microsoft.com/office/drawing/2014/main" id="{5807B598-D670-83A3-81F1-D1271E4CFF88}"/>
              </a:ext>
            </a:extLst>
          </p:cNvPr>
          <p:cNvPicPr>
            <a:picLocks noChangeAspect="1"/>
          </p:cNvPicPr>
          <p:nvPr/>
        </p:nvPicPr>
        <p:blipFill>
          <a:blip r:embed="rId4"/>
          <a:stretch>
            <a:fillRect/>
          </a:stretch>
        </p:blipFill>
        <p:spPr>
          <a:xfrm>
            <a:off x="10062341" y="1740162"/>
            <a:ext cx="2098623" cy="2098623"/>
          </a:xfrm>
          <a:prstGeom prst="rect">
            <a:avLst/>
          </a:prstGeom>
        </p:spPr>
      </p:pic>
      <p:grpSp>
        <p:nvGrpSpPr>
          <p:cNvPr id="19" name="Group 18">
            <a:extLst>
              <a:ext uri="{FF2B5EF4-FFF2-40B4-BE49-F238E27FC236}">
                <a16:creationId xmlns:a16="http://schemas.microsoft.com/office/drawing/2014/main" id="{15B9307D-90E7-3D6B-1623-D33EC9ABA934}"/>
              </a:ext>
            </a:extLst>
          </p:cNvPr>
          <p:cNvGrpSpPr/>
          <p:nvPr/>
        </p:nvGrpSpPr>
        <p:grpSpPr>
          <a:xfrm>
            <a:off x="43536" y="503160"/>
            <a:ext cx="7677817" cy="3683024"/>
            <a:chOff x="43536" y="503160"/>
            <a:chExt cx="7677817" cy="3683024"/>
          </a:xfrm>
        </p:grpSpPr>
        <p:pic>
          <p:nvPicPr>
            <p:cNvPr id="12" name="Picture 11" descr="A close-up of a blue grid&#10;&#10;Description automatically generated">
              <a:extLst>
                <a:ext uri="{FF2B5EF4-FFF2-40B4-BE49-F238E27FC236}">
                  <a16:creationId xmlns:a16="http://schemas.microsoft.com/office/drawing/2014/main" id="{60565160-C335-7F6B-A22F-CB44BB841015}"/>
                </a:ext>
              </a:extLst>
            </p:cNvPr>
            <p:cNvPicPr>
              <a:picLocks noChangeAspect="1"/>
            </p:cNvPicPr>
            <p:nvPr/>
          </p:nvPicPr>
          <p:blipFill>
            <a:blip r:embed="rId5"/>
            <a:srcRect r="19648"/>
            <a:stretch/>
          </p:blipFill>
          <p:spPr>
            <a:xfrm>
              <a:off x="3850886" y="848587"/>
              <a:ext cx="3870467" cy="2468880"/>
            </a:xfrm>
            <a:prstGeom prst="rect">
              <a:avLst/>
            </a:prstGeom>
          </p:spPr>
        </p:pic>
        <p:pic>
          <p:nvPicPr>
            <p:cNvPr id="6" name="Picture 5" descr="A close-up of a chart&#10;&#10;Description automatically generated">
              <a:extLst>
                <a:ext uri="{FF2B5EF4-FFF2-40B4-BE49-F238E27FC236}">
                  <a16:creationId xmlns:a16="http://schemas.microsoft.com/office/drawing/2014/main" id="{63391DE2-6E51-F985-C00D-5496702D4DCC}"/>
                </a:ext>
              </a:extLst>
            </p:cNvPr>
            <p:cNvPicPr>
              <a:picLocks noChangeAspect="1"/>
            </p:cNvPicPr>
            <p:nvPr/>
          </p:nvPicPr>
          <p:blipFill>
            <a:blip r:embed="rId6"/>
            <a:srcRect r="22404"/>
            <a:stretch/>
          </p:blipFill>
          <p:spPr>
            <a:xfrm>
              <a:off x="43536" y="848587"/>
              <a:ext cx="3858746" cy="2468880"/>
            </a:xfrm>
            <a:prstGeom prst="rect">
              <a:avLst/>
            </a:prstGeom>
          </p:spPr>
        </p:pic>
        <p:sp>
          <p:nvSpPr>
            <p:cNvPr id="7" name="Google Shape;527;p4">
              <a:extLst>
                <a:ext uri="{FF2B5EF4-FFF2-40B4-BE49-F238E27FC236}">
                  <a16:creationId xmlns:a16="http://schemas.microsoft.com/office/drawing/2014/main" id="{D4A68B7B-2229-6B40-C01A-83B060CC981A}"/>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6B9BE951-B37F-8162-9EE4-47D15CFAB0B7}"/>
                </a:ext>
              </a:extLst>
            </p:cNvPr>
            <p:cNvSpPr txBox="1"/>
            <p:nvPr/>
          </p:nvSpPr>
          <p:spPr>
            <a:xfrm>
              <a:off x="441326" y="503160"/>
              <a:ext cx="536312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5" name="Picture 14" descr="A close-up of a chart&#10;&#10;Description automatically generated">
              <a:extLst>
                <a:ext uri="{FF2B5EF4-FFF2-40B4-BE49-F238E27FC236}">
                  <a16:creationId xmlns:a16="http://schemas.microsoft.com/office/drawing/2014/main" id="{885CD85C-FF49-248F-EB5C-4E2083B77AFD}"/>
                </a:ext>
              </a:extLst>
            </p:cNvPr>
            <p:cNvPicPr>
              <a:picLocks noChangeAspect="1"/>
            </p:cNvPicPr>
            <p:nvPr/>
          </p:nvPicPr>
          <p:blipFill>
            <a:blip r:embed="rId6"/>
            <a:srcRect l="77028" t="36020" r="-206" b="43127"/>
            <a:stretch/>
          </p:blipFill>
          <p:spPr>
            <a:xfrm>
              <a:off x="1396607" y="3340521"/>
              <a:ext cx="1152604" cy="514832"/>
            </a:xfrm>
            <a:prstGeom prst="rect">
              <a:avLst/>
            </a:prstGeom>
          </p:spPr>
        </p:pic>
        <p:pic>
          <p:nvPicPr>
            <p:cNvPr id="16" name="Picture 15" descr="A close-up of a blue grid&#10;&#10;Description automatically generated">
              <a:extLst>
                <a:ext uri="{FF2B5EF4-FFF2-40B4-BE49-F238E27FC236}">
                  <a16:creationId xmlns:a16="http://schemas.microsoft.com/office/drawing/2014/main" id="{88B89088-0279-A808-025B-43FE75999146}"/>
                </a:ext>
              </a:extLst>
            </p:cNvPr>
            <p:cNvPicPr>
              <a:picLocks noChangeAspect="1"/>
            </p:cNvPicPr>
            <p:nvPr/>
          </p:nvPicPr>
          <p:blipFill>
            <a:blip r:embed="rId5"/>
            <a:srcRect l="80402" t="36020" r="296" b="44061"/>
            <a:stretch/>
          </p:blipFill>
          <p:spPr>
            <a:xfrm>
              <a:off x="5250163" y="3340521"/>
              <a:ext cx="929769" cy="491778"/>
            </a:xfrm>
            <a:prstGeom prst="rect">
              <a:avLst/>
            </a:prstGeom>
          </p:spPr>
        </p:pic>
        <p:sp>
          <p:nvSpPr>
            <p:cNvPr id="17" name="TextBox 16">
              <a:extLst>
                <a:ext uri="{FF2B5EF4-FFF2-40B4-BE49-F238E27FC236}">
                  <a16:creationId xmlns:a16="http://schemas.microsoft.com/office/drawing/2014/main" id="{821074E5-0EDF-1818-041B-8D283D24267D}"/>
                </a:ext>
              </a:extLst>
            </p:cNvPr>
            <p:cNvSpPr txBox="1"/>
            <p:nvPr/>
          </p:nvSpPr>
          <p:spPr>
            <a:xfrm>
              <a:off x="1034991" y="3878407"/>
              <a:ext cx="1875835" cy="307777"/>
            </a:xfrm>
            <a:prstGeom prst="rect">
              <a:avLst/>
            </a:prstGeom>
            <a:noFill/>
          </p:spPr>
          <p:txBody>
            <a:bodyPr wrap="none" rtlCol="0">
              <a:spAutoFit/>
            </a:bodyPr>
            <a:lstStyle/>
            <a:p>
              <a:r>
                <a:rPr lang="en-US" dirty="0"/>
                <a:t>Scaled for each gene</a:t>
              </a:r>
            </a:p>
          </p:txBody>
        </p:sp>
        <p:sp>
          <p:nvSpPr>
            <p:cNvPr id="18" name="TextBox 17">
              <a:extLst>
                <a:ext uri="{FF2B5EF4-FFF2-40B4-BE49-F238E27FC236}">
                  <a16:creationId xmlns:a16="http://schemas.microsoft.com/office/drawing/2014/main" id="{72CB0559-0113-997A-7666-89D334B9A7DA}"/>
                </a:ext>
              </a:extLst>
            </p:cNvPr>
            <p:cNvSpPr txBox="1"/>
            <p:nvPr/>
          </p:nvSpPr>
          <p:spPr>
            <a:xfrm>
              <a:off x="5250163" y="3878407"/>
              <a:ext cx="1021433" cy="307777"/>
            </a:xfrm>
            <a:prstGeom prst="rect">
              <a:avLst/>
            </a:prstGeom>
            <a:noFill/>
          </p:spPr>
          <p:txBody>
            <a:bodyPr wrap="none" rtlCol="0">
              <a:spAutoFit/>
            </a:bodyPr>
            <a:lstStyle/>
            <a:p>
              <a:r>
                <a:rPr lang="en-US" dirty="0"/>
                <a:t>No scaling</a:t>
              </a:r>
            </a:p>
          </p:txBody>
        </p:sp>
      </p:grpSp>
      <p:grpSp>
        <p:nvGrpSpPr>
          <p:cNvPr id="20" name="Group 19">
            <a:extLst>
              <a:ext uri="{FF2B5EF4-FFF2-40B4-BE49-F238E27FC236}">
                <a16:creationId xmlns:a16="http://schemas.microsoft.com/office/drawing/2014/main" id="{572FCCA7-D3C6-9088-C13A-6C36AEBC90BA}"/>
              </a:ext>
            </a:extLst>
          </p:cNvPr>
          <p:cNvGrpSpPr/>
          <p:nvPr/>
        </p:nvGrpSpPr>
        <p:grpSpPr>
          <a:xfrm>
            <a:off x="148984" y="4384590"/>
            <a:ext cx="5659222" cy="246987"/>
            <a:chOff x="145229" y="503160"/>
            <a:chExt cx="5659222" cy="246987"/>
          </a:xfrm>
        </p:grpSpPr>
        <p:sp>
          <p:nvSpPr>
            <p:cNvPr id="23" name="Google Shape;527;p4">
              <a:extLst>
                <a:ext uri="{FF2B5EF4-FFF2-40B4-BE49-F238E27FC236}">
                  <a16:creationId xmlns:a16="http://schemas.microsoft.com/office/drawing/2014/main" id="{76F42069-66E4-5008-5182-7C8A66160FF0}"/>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 name="Google Shape;529;p4">
              <a:extLst>
                <a:ext uri="{FF2B5EF4-FFF2-40B4-BE49-F238E27FC236}">
                  <a16:creationId xmlns:a16="http://schemas.microsoft.com/office/drawing/2014/main" id="{7C3D0882-0D1B-9015-8CED-EA6411422DD9}"/>
                </a:ext>
              </a:extLst>
            </p:cNvPr>
            <p:cNvSpPr txBox="1"/>
            <p:nvPr/>
          </p:nvSpPr>
          <p:spPr>
            <a:xfrm>
              <a:off x="441326" y="503160"/>
              <a:ext cx="536312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2" name="Picture 31" descr="A collage of different colored squares&#10;&#10;Description automatically generated">
            <a:extLst>
              <a:ext uri="{FF2B5EF4-FFF2-40B4-BE49-F238E27FC236}">
                <a16:creationId xmlns:a16="http://schemas.microsoft.com/office/drawing/2014/main" id="{A7502928-22F8-4046-3BD0-7A1695AE1F83}"/>
              </a:ext>
            </a:extLst>
          </p:cNvPr>
          <p:cNvPicPr>
            <a:picLocks noChangeAspect="1"/>
          </p:cNvPicPr>
          <p:nvPr/>
        </p:nvPicPr>
        <p:blipFill>
          <a:blip r:embed="rId7"/>
          <a:srcRect l="1392" r="13214"/>
          <a:stretch/>
        </p:blipFill>
        <p:spPr>
          <a:xfrm>
            <a:off x="65717" y="4723161"/>
            <a:ext cx="3840480" cy="2279823"/>
          </a:xfrm>
          <a:prstGeom prst="rect">
            <a:avLst/>
          </a:prstGeom>
        </p:spPr>
      </p:pic>
      <p:pic>
        <p:nvPicPr>
          <p:cNvPr id="37" name="Picture 36" descr="A collage of different colored squares&#10;&#10;Description automatically generated">
            <a:extLst>
              <a:ext uri="{FF2B5EF4-FFF2-40B4-BE49-F238E27FC236}">
                <a16:creationId xmlns:a16="http://schemas.microsoft.com/office/drawing/2014/main" id="{90BA5160-5BAC-4F8F-CE82-43D330EAE41C}"/>
              </a:ext>
            </a:extLst>
          </p:cNvPr>
          <p:cNvPicPr>
            <a:picLocks noChangeAspect="1"/>
          </p:cNvPicPr>
          <p:nvPr/>
        </p:nvPicPr>
        <p:blipFill>
          <a:blip r:embed="rId7"/>
          <a:srcRect l="86850" t="39974" r="30" b="42736"/>
          <a:stretch/>
        </p:blipFill>
        <p:spPr>
          <a:xfrm>
            <a:off x="1034991" y="7002984"/>
            <a:ext cx="590026" cy="394194"/>
          </a:xfrm>
          <a:prstGeom prst="rect">
            <a:avLst/>
          </a:prstGeom>
        </p:spPr>
      </p:pic>
      <p:pic>
        <p:nvPicPr>
          <p:cNvPr id="38" name="Picture 37" descr="A blue and orange pixelated squares&#10;&#10;Description automatically generated with medium confidence">
            <a:extLst>
              <a:ext uri="{FF2B5EF4-FFF2-40B4-BE49-F238E27FC236}">
                <a16:creationId xmlns:a16="http://schemas.microsoft.com/office/drawing/2014/main" id="{09BAD4E8-2CEE-D350-DA45-02714A77C86B}"/>
              </a:ext>
            </a:extLst>
          </p:cNvPr>
          <p:cNvPicPr>
            <a:picLocks noChangeAspect="1"/>
          </p:cNvPicPr>
          <p:nvPr/>
        </p:nvPicPr>
        <p:blipFill>
          <a:blip r:embed="rId3"/>
          <a:srcRect l="90964" t="39565" r="62" b="43163"/>
          <a:stretch/>
        </p:blipFill>
        <p:spPr>
          <a:xfrm>
            <a:off x="5212709" y="7015909"/>
            <a:ext cx="381269" cy="381269"/>
          </a:xfrm>
          <a:prstGeom prst="rect">
            <a:avLst/>
          </a:prstGeom>
        </p:spPr>
      </p:pic>
      <p:grpSp>
        <p:nvGrpSpPr>
          <p:cNvPr id="39" name="Group 38">
            <a:extLst>
              <a:ext uri="{FF2B5EF4-FFF2-40B4-BE49-F238E27FC236}">
                <a16:creationId xmlns:a16="http://schemas.microsoft.com/office/drawing/2014/main" id="{871E6723-A5B3-EAB2-E126-F6B91271A528}"/>
              </a:ext>
            </a:extLst>
          </p:cNvPr>
          <p:cNvGrpSpPr/>
          <p:nvPr/>
        </p:nvGrpSpPr>
        <p:grpSpPr>
          <a:xfrm>
            <a:off x="145229" y="7651251"/>
            <a:ext cx="5659222" cy="246987"/>
            <a:chOff x="145229" y="503160"/>
            <a:chExt cx="5659222" cy="246987"/>
          </a:xfrm>
        </p:grpSpPr>
        <p:sp>
          <p:nvSpPr>
            <p:cNvPr id="40" name="Google Shape;527;p4">
              <a:extLst>
                <a:ext uri="{FF2B5EF4-FFF2-40B4-BE49-F238E27FC236}">
                  <a16:creationId xmlns:a16="http://schemas.microsoft.com/office/drawing/2014/main" id="{2BD9C797-4E6F-A9C0-3FCD-0F4B4705200B}"/>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17E8F7DC-2E07-1E80-1396-1C89AD366C77}"/>
                </a:ext>
              </a:extLst>
            </p:cNvPr>
            <p:cNvSpPr txBox="1"/>
            <p:nvPr/>
          </p:nvSpPr>
          <p:spPr>
            <a:xfrm>
              <a:off x="441326" y="503160"/>
              <a:ext cx="536312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TGFB1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43" name="Picture 42" descr="A close up of a pixelated image&#10;&#10;Description automatically generated">
            <a:extLst>
              <a:ext uri="{FF2B5EF4-FFF2-40B4-BE49-F238E27FC236}">
                <a16:creationId xmlns:a16="http://schemas.microsoft.com/office/drawing/2014/main" id="{7D4E3CA8-16D9-3985-30F1-4B1F2C4ED9FF}"/>
              </a:ext>
            </a:extLst>
          </p:cNvPr>
          <p:cNvPicPr>
            <a:picLocks noChangeAspect="1"/>
          </p:cNvPicPr>
          <p:nvPr/>
        </p:nvPicPr>
        <p:blipFill>
          <a:blip r:embed="rId8"/>
          <a:stretch>
            <a:fillRect/>
          </a:stretch>
        </p:blipFill>
        <p:spPr>
          <a:xfrm>
            <a:off x="145230" y="7982961"/>
            <a:ext cx="6946215" cy="1005840"/>
          </a:xfrm>
          <a:prstGeom prst="rect">
            <a:avLst/>
          </a:prstGeom>
        </p:spPr>
      </p:pic>
      <p:pic>
        <p:nvPicPr>
          <p:cNvPr id="45" name="Picture 44" descr="A close up of a colorful pattern&#10;&#10;Description automatically generated with medium confidence">
            <a:extLst>
              <a:ext uri="{FF2B5EF4-FFF2-40B4-BE49-F238E27FC236}">
                <a16:creationId xmlns:a16="http://schemas.microsoft.com/office/drawing/2014/main" id="{286B27AE-F2F8-BEDF-D7E7-BDECD01EED75}"/>
              </a:ext>
            </a:extLst>
          </p:cNvPr>
          <p:cNvPicPr>
            <a:picLocks noChangeAspect="1"/>
          </p:cNvPicPr>
          <p:nvPr/>
        </p:nvPicPr>
        <p:blipFill>
          <a:blip r:embed="rId9"/>
          <a:stretch>
            <a:fillRect/>
          </a:stretch>
        </p:blipFill>
        <p:spPr>
          <a:xfrm>
            <a:off x="245607" y="8988801"/>
            <a:ext cx="6499851" cy="945093"/>
          </a:xfrm>
          <a:prstGeom prst="rect">
            <a:avLst/>
          </a:prstGeom>
        </p:spPr>
      </p:pic>
    </p:spTree>
    <p:extLst>
      <p:ext uri="{BB962C8B-B14F-4D97-AF65-F5344CB8AC3E}">
        <p14:creationId xmlns:p14="http://schemas.microsoft.com/office/powerpoint/2010/main" val="418804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3"/>
          <a:srcRect l="11105" r="31273" b="16496"/>
          <a:stretch/>
        </p:blipFill>
        <p:spPr>
          <a:xfrm>
            <a:off x="5365605" y="1079886"/>
            <a:ext cx="1507961" cy="1142614"/>
          </a:xfrm>
          <a:prstGeom prst="rect">
            <a:avLst/>
          </a:prstGeom>
        </p:spPr>
      </p:pic>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4"/>
          <a:srcRect l="15677" r="22467"/>
          <a:stretch/>
        </p:blipFill>
        <p:spPr>
          <a:xfrm>
            <a:off x="5571312" y="6105637"/>
            <a:ext cx="1960612" cy="2569473"/>
          </a:xfrm>
          <a:prstGeom prst="rect">
            <a:avLst/>
          </a:prstGeom>
        </p:spPr>
      </p:pic>
      <p:grpSp>
        <p:nvGrpSpPr>
          <p:cNvPr id="46" name="Group 45">
            <a:extLst>
              <a:ext uri="{FF2B5EF4-FFF2-40B4-BE49-F238E27FC236}">
                <a16:creationId xmlns:a16="http://schemas.microsoft.com/office/drawing/2014/main" id="{EDFBAB99-7871-3F67-5424-E627B1645CD5}"/>
              </a:ext>
            </a:extLst>
          </p:cNvPr>
          <p:cNvGrpSpPr/>
          <p:nvPr/>
        </p:nvGrpSpPr>
        <p:grpSpPr>
          <a:xfrm>
            <a:off x="340370" y="2934379"/>
            <a:ext cx="6313179" cy="2485972"/>
            <a:chOff x="340370" y="3016267"/>
            <a:chExt cx="6697387" cy="2485972"/>
          </a:xfrm>
        </p:grpSpPr>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5"/>
            <a:srcRect l="1039" t="10717" r="11318"/>
            <a:stretch/>
          </p:blipFill>
          <p:spPr>
            <a:xfrm>
              <a:off x="340370" y="3453390"/>
              <a:ext cx="6689282" cy="2004198"/>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6"/>
            <a:srcRect t="10576" r="26148" b="87273"/>
            <a:stretch/>
          </p:blipFill>
          <p:spPr>
            <a:xfrm>
              <a:off x="441133" y="3290627"/>
              <a:ext cx="6581753" cy="140860"/>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1100010" y="3016267"/>
              <a:ext cx="5937747"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1095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10956"/>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4" name="Google Shape;734;p6"/>
          <p:cNvSpPr/>
          <p:nvPr/>
        </p:nvSpPr>
        <p:spPr>
          <a:xfrm>
            <a:off x="207748" y="5763172"/>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5773679"/>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5765136"/>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109352"/>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135996"/>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7597882"/>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576442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5763172"/>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6341609"/>
            <a:ext cx="3146120" cy="2516025"/>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7"/>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8"/>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9"/>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10"/>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137498"/>
            <a:ext cx="2286000" cy="2295809"/>
          </a:xfrm>
          <a:prstGeom prst="rect">
            <a:avLst/>
          </a:prstGeom>
        </p:spPr>
      </p:pic>
      <p:grpSp>
        <p:nvGrpSpPr>
          <p:cNvPr id="55" name="Group 54">
            <a:extLst>
              <a:ext uri="{FF2B5EF4-FFF2-40B4-BE49-F238E27FC236}">
                <a16:creationId xmlns:a16="http://schemas.microsoft.com/office/drawing/2014/main" id="{19F7FD30-6CD4-C446-9A12-EACD2DAB9E24}"/>
              </a:ext>
            </a:extLst>
          </p:cNvPr>
          <p:cNvGrpSpPr/>
          <p:nvPr/>
        </p:nvGrpSpPr>
        <p:grpSpPr>
          <a:xfrm>
            <a:off x="6613220" y="3716005"/>
            <a:ext cx="769438" cy="1070263"/>
            <a:chOff x="6548902" y="3919623"/>
            <a:chExt cx="769438" cy="1070263"/>
          </a:xfrm>
        </p:grpSpPr>
        <p:sp>
          <p:nvSpPr>
            <p:cNvPr id="30" name="Google Shape;354;p2">
              <a:extLst>
                <a:ext uri="{FF2B5EF4-FFF2-40B4-BE49-F238E27FC236}">
                  <a16:creationId xmlns:a16="http://schemas.microsoft.com/office/drawing/2014/main" id="{67D86A08-A312-717C-82B2-3D9CE0B38B5E}"/>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55;p2">
              <a:extLst>
                <a:ext uri="{FF2B5EF4-FFF2-40B4-BE49-F238E27FC236}">
                  <a16:creationId xmlns:a16="http://schemas.microsoft.com/office/drawing/2014/main" id="{C6C22271-C199-DE21-C59A-848B22A4EAC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6;p2">
              <a:extLst>
                <a:ext uri="{FF2B5EF4-FFF2-40B4-BE49-F238E27FC236}">
                  <a16:creationId xmlns:a16="http://schemas.microsoft.com/office/drawing/2014/main" id="{65EB9036-A673-A553-B1D6-05C4F7DF16B6}"/>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357;p2">
              <a:extLst>
                <a:ext uri="{FF2B5EF4-FFF2-40B4-BE49-F238E27FC236}">
                  <a16:creationId xmlns:a16="http://schemas.microsoft.com/office/drawing/2014/main" id="{44926CE1-18B4-2794-89F9-608FEFC9072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8;p2">
              <a:extLst>
                <a:ext uri="{FF2B5EF4-FFF2-40B4-BE49-F238E27FC236}">
                  <a16:creationId xmlns:a16="http://schemas.microsoft.com/office/drawing/2014/main" id="{7E5C3D00-A02D-9FBE-4978-DCEC5DEF2ED1}"/>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5" name="Google Shape;359;p2">
              <a:extLst>
                <a:ext uri="{FF2B5EF4-FFF2-40B4-BE49-F238E27FC236}">
                  <a16:creationId xmlns:a16="http://schemas.microsoft.com/office/drawing/2014/main" id="{CBDD83D7-6EA1-29E4-58CA-A05DEE17557B}"/>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652849" y="586906"/>
            <a:ext cx="6798506" cy="2051000"/>
            <a:chOff x="652849" y="586906"/>
            <a:chExt cx="6798506"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5"/>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6"/>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7"/>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8"/>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9"/>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9"/>
            <a:srcRect l="85841" t="51425"/>
            <a:stretch/>
          </p:blipFill>
          <p:spPr>
            <a:xfrm>
              <a:off x="3097994" y="5184082"/>
              <a:ext cx="467814" cy="888342"/>
            </a:xfrm>
            <a:prstGeom prst="rect">
              <a:avLst/>
            </a:prstGeom>
          </p:spPr>
        </p:pic>
      </p:gr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10"/>
          <a:srcRect l="8928" t="-164" r="20328" b="8609"/>
          <a:stretch/>
        </p:blipFill>
        <p:spPr>
          <a:xfrm>
            <a:off x="507372" y="774684"/>
            <a:ext cx="6317069" cy="1332942"/>
          </a:xfrm>
          <a:prstGeom prst="rect">
            <a:avLst/>
          </a:prstGeom>
        </p:spPr>
      </p:pic>
      <p:pic>
        <p:nvPicPr>
          <p:cNvPr id="7" name="Picture 6" descr="A diagram of a number of dots&#10;&#10;Description automatically generated">
            <a:extLst>
              <a:ext uri="{FF2B5EF4-FFF2-40B4-BE49-F238E27FC236}">
                <a16:creationId xmlns:a16="http://schemas.microsoft.com/office/drawing/2014/main" id="{E957762F-18FE-B018-26D8-E220F4F58BA6}"/>
              </a:ext>
            </a:extLst>
          </p:cNvPr>
          <p:cNvPicPr>
            <a:picLocks noChangeAspect="1"/>
          </p:cNvPicPr>
          <p:nvPr/>
        </p:nvPicPr>
        <p:blipFill>
          <a:blip r:embed="rId11"/>
          <a:srcRect l="1730"/>
          <a:stretch/>
        </p:blipFill>
        <p:spPr>
          <a:xfrm>
            <a:off x="191006" y="2991537"/>
            <a:ext cx="7454753" cy="15180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143083</TotalTime>
  <Words>4161</Words>
  <Application>Microsoft Macintosh PowerPoint</Application>
  <PresentationFormat>Custom</PresentationFormat>
  <Paragraphs>1724</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1769</cp:revision>
  <dcterms:created xsi:type="dcterms:W3CDTF">2023-07-06T16:51:39Z</dcterms:created>
  <dcterms:modified xsi:type="dcterms:W3CDTF">2025-01-17T05:36:26Z</dcterms:modified>
</cp:coreProperties>
</file>